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1" r:id="rId3"/>
    <p:sldId id="264" r:id="rId4"/>
    <p:sldId id="265" r:id="rId5"/>
    <p:sldId id="329" r:id="rId6"/>
    <p:sldId id="330" r:id="rId7"/>
    <p:sldId id="328" r:id="rId8"/>
    <p:sldId id="354" r:id="rId9"/>
    <p:sldId id="355" r:id="rId10"/>
    <p:sldId id="334" r:id="rId11"/>
    <p:sldId id="336" r:id="rId12"/>
    <p:sldId id="356" r:id="rId13"/>
    <p:sldId id="357" r:id="rId14"/>
    <p:sldId id="337" r:id="rId15"/>
    <p:sldId id="352" r:id="rId16"/>
    <p:sldId id="335" r:id="rId17"/>
    <p:sldId id="338" r:id="rId18"/>
    <p:sldId id="339" r:id="rId19"/>
    <p:sldId id="340" r:id="rId20"/>
    <p:sldId id="342" r:id="rId21"/>
    <p:sldId id="344" r:id="rId22"/>
    <p:sldId id="341" r:id="rId23"/>
    <p:sldId id="345" r:id="rId24"/>
    <p:sldId id="360" r:id="rId25"/>
    <p:sldId id="346" r:id="rId26"/>
    <p:sldId id="343" r:id="rId27"/>
    <p:sldId id="348" r:id="rId28"/>
    <p:sldId id="358" r:id="rId29"/>
    <p:sldId id="359" r:id="rId30"/>
    <p:sldId id="349" r:id="rId31"/>
    <p:sldId id="26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51"/>
            <p14:sldId id="264"/>
            <p14:sldId id="265"/>
            <p14:sldId id="329"/>
            <p14:sldId id="330"/>
            <p14:sldId id="328"/>
            <p14:sldId id="354"/>
            <p14:sldId id="355"/>
            <p14:sldId id="334"/>
            <p14:sldId id="336"/>
            <p14:sldId id="356"/>
            <p14:sldId id="357"/>
            <p14:sldId id="337"/>
            <p14:sldId id="352"/>
            <p14:sldId id="335"/>
            <p14:sldId id="338"/>
            <p14:sldId id="339"/>
            <p14:sldId id="340"/>
            <p14:sldId id="342"/>
            <p14:sldId id="344"/>
            <p14:sldId id="341"/>
            <p14:sldId id="345"/>
            <p14:sldId id="360"/>
            <p14:sldId id="346"/>
            <p14:sldId id="343"/>
            <p14:sldId id="348"/>
            <p14:sldId id="358"/>
            <p14:sldId id="359"/>
          </p14:sldIdLst>
        </p14:section>
        <p14:section name="无标题节" id="{91E079E0-5522-4900-BD72-82BE97EF3677}">
          <p14:sldIdLst>
            <p14:sldId id="34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2AEB4"/>
    <a:srgbClr val="83FCD8"/>
    <a:srgbClr val="8192D6"/>
    <a:srgbClr val="D9B3E6"/>
    <a:srgbClr val="81C2D6"/>
    <a:srgbClr val="A9D18E"/>
    <a:srgbClr val="F2D649"/>
    <a:srgbClr val="79D9CF"/>
    <a:srgbClr val="F2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11" autoAdjust="0"/>
    <p:restoredTop sz="96900" autoAdjust="0"/>
  </p:normalViewPr>
  <p:slideViewPr>
    <p:cSldViewPr snapToGrid="0" snapToObjects="1">
      <p:cViewPr varScale="1">
        <p:scale>
          <a:sx n="106" d="100"/>
          <a:sy n="106" d="100"/>
        </p:scale>
        <p:origin x="106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331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阿里</a:t>
            </a:r>
            <a:r>
              <a:rPr lang="en-US" altLang="zh-CN" dirty="0"/>
              <a:t>300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6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科研投入超过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4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6681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8023FB46-9D83-4C05-A7D1-3B618908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7134311B-FCA7-46C2-8F58-66901F5B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403039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74" r:id="rId4"/>
    <p:sldLayoutId id="2147483675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17866" y="896003"/>
            <a:ext cx="6956268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平安智慧城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业务框架概览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44056F-ED02-4912-BAF5-085073FD1B19}"/>
              </a:ext>
            </a:extLst>
          </p:cNvPr>
          <p:cNvSpPr txBox="1"/>
          <p:nvPr/>
        </p:nvSpPr>
        <p:spPr>
          <a:xfrm>
            <a:off x="9723664" y="635635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7"/>
            <a:ext cx="1424288" cy="469900"/>
          </a:xfrm>
          <a:prstGeom prst="homePlat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3049645-2E4B-4F1A-8911-1DFFCA101729}"/>
              </a:ext>
            </a:extLst>
          </p:cNvPr>
          <p:cNvCxnSpPr>
            <a:cxnSpLocks/>
          </p:cNvCxnSpPr>
          <p:nvPr/>
        </p:nvCxnSpPr>
        <p:spPr>
          <a:xfrm>
            <a:off x="2717321" y="3607641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66E60DF-4F76-477C-9A59-8E567CFF97D3}"/>
              </a:ext>
            </a:extLst>
          </p:cNvPr>
          <p:cNvCxnSpPr>
            <a:cxnSpLocks/>
          </p:cNvCxnSpPr>
          <p:nvPr/>
        </p:nvCxnSpPr>
        <p:spPr>
          <a:xfrm>
            <a:off x="2717321" y="56796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0C27F56-F643-4E8B-9EC4-DFAF306F2A22}"/>
              </a:ext>
            </a:extLst>
          </p:cNvPr>
          <p:cNvCxnSpPr>
            <a:cxnSpLocks/>
          </p:cNvCxnSpPr>
          <p:nvPr/>
        </p:nvCxnSpPr>
        <p:spPr>
          <a:xfrm>
            <a:off x="2717320" y="2183352"/>
            <a:ext cx="7168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5628C2D-60D8-4261-8897-39B1C232FA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交钥匙给业务方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3567165" y="4465960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功能基于已有的平台能力与基础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总部团队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6E332EB-2C8C-4BBF-9AFC-B448C0550A9A}"/>
              </a:ext>
            </a:extLst>
          </p:cNvPr>
          <p:cNvSpPr txBox="1"/>
          <p:nvPr/>
        </p:nvSpPr>
        <p:spPr>
          <a:xfrm>
            <a:off x="3567165" y="2717165"/>
            <a:ext cx="55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功能针对当地需求针对性、定制化、深入研发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现场团队</a:t>
            </a:r>
          </a:p>
        </p:txBody>
      </p:sp>
    </p:spTree>
    <p:extLst>
      <p:ext uri="{BB962C8B-B14F-4D97-AF65-F5344CB8AC3E}">
        <p14:creationId xmlns:p14="http://schemas.microsoft.com/office/powerpoint/2010/main" val="91456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C0F14-F6B0-4BAE-8CD7-9054FE5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互联互通、跨界流转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F523AE-037C-4CE2-AB3B-2DED756988B8}"/>
              </a:ext>
            </a:extLst>
          </p:cNvPr>
          <p:cNvGrpSpPr/>
          <p:nvPr/>
        </p:nvGrpSpPr>
        <p:grpSpPr>
          <a:xfrm>
            <a:off x="810359" y="2510666"/>
            <a:ext cx="469900" cy="3482339"/>
            <a:chOff x="2351403" y="2214285"/>
            <a:chExt cx="469900" cy="3482339"/>
          </a:xfrm>
        </p:grpSpPr>
        <p:sp>
          <p:nvSpPr>
            <p:cNvPr id="4" name="五边形 28">
              <a:extLst>
                <a:ext uri="{FF2B5EF4-FFF2-40B4-BE49-F238E27FC236}">
                  <a16:creationId xmlns:a16="http://schemas.microsoft.com/office/drawing/2014/main" id="{45E2EF7D-5C1A-465E-90AD-CE791DC85FF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4D006-D0C0-4D62-B90F-79F4F76B55C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4C38A9-AD26-405E-B8A8-F3D236E3D9F2}"/>
              </a:ext>
            </a:extLst>
          </p:cNvPr>
          <p:cNvGrpSpPr/>
          <p:nvPr/>
        </p:nvGrpSpPr>
        <p:grpSpPr>
          <a:xfrm>
            <a:off x="1583076" y="246708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" name="五边形 28">
              <a:extLst>
                <a:ext uri="{FF2B5EF4-FFF2-40B4-BE49-F238E27FC236}">
                  <a16:creationId xmlns:a16="http://schemas.microsoft.com/office/drawing/2014/main" id="{8FC5BC9E-1F8D-4374-BE6C-53DFA975705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14AFA2-DE2B-4021-83BA-443A16E09DD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833AA3-03F6-4CA3-A016-42564DEBF739}"/>
              </a:ext>
            </a:extLst>
          </p:cNvPr>
          <p:cNvGrpSpPr/>
          <p:nvPr/>
        </p:nvGrpSpPr>
        <p:grpSpPr>
          <a:xfrm>
            <a:off x="235433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0" name="五边形 28">
              <a:extLst>
                <a:ext uri="{FF2B5EF4-FFF2-40B4-BE49-F238E27FC236}">
                  <a16:creationId xmlns:a16="http://schemas.microsoft.com/office/drawing/2014/main" id="{7C0E910B-802A-4C85-9EA3-114A3EF8211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7D5CD2-4BA5-426B-A8ED-1D3DDC47A2A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6FA449-1C92-4091-B3C0-E8E53270EBD5}"/>
              </a:ext>
            </a:extLst>
          </p:cNvPr>
          <p:cNvGrpSpPr/>
          <p:nvPr/>
        </p:nvGrpSpPr>
        <p:grpSpPr>
          <a:xfrm>
            <a:off x="3125596" y="251764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3" name="五边形 28">
              <a:extLst>
                <a:ext uri="{FF2B5EF4-FFF2-40B4-BE49-F238E27FC236}">
                  <a16:creationId xmlns:a16="http://schemas.microsoft.com/office/drawing/2014/main" id="{9DE0DC96-905F-405D-BA1D-A9A4EF4F774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6B2AA2-BD3E-47EE-A07F-7624D5FD518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944EEC-8A0E-497B-A8ED-76FB47AD0AD9}"/>
              </a:ext>
            </a:extLst>
          </p:cNvPr>
          <p:cNvGrpSpPr/>
          <p:nvPr/>
        </p:nvGrpSpPr>
        <p:grpSpPr>
          <a:xfrm>
            <a:off x="3896856" y="250002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6" name="五边形 28">
              <a:extLst>
                <a:ext uri="{FF2B5EF4-FFF2-40B4-BE49-F238E27FC236}">
                  <a16:creationId xmlns:a16="http://schemas.microsoft.com/office/drawing/2014/main" id="{43BF8C51-1545-4F73-923E-C00C62BC185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9DACFF-E038-42F9-BD47-16161E6CA07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F3EA7B-F326-4716-9CD3-11714C92BC9C}"/>
              </a:ext>
            </a:extLst>
          </p:cNvPr>
          <p:cNvGrpSpPr/>
          <p:nvPr/>
        </p:nvGrpSpPr>
        <p:grpSpPr>
          <a:xfrm>
            <a:off x="4668116" y="248983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9" name="五边形 28">
              <a:extLst>
                <a:ext uri="{FF2B5EF4-FFF2-40B4-BE49-F238E27FC236}">
                  <a16:creationId xmlns:a16="http://schemas.microsoft.com/office/drawing/2014/main" id="{254151D3-5FF0-402B-A579-D11FDC62122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84D190-1DA7-487B-9DCD-B0D67BD8806C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7864F1-A639-4223-9C3F-16C7580E2298}"/>
              </a:ext>
            </a:extLst>
          </p:cNvPr>
          <p:cNvGrpSpPr/>
          <p:nvPr/>
        </p:nvGrpSpPr>
        <p:grpSpPr>
          <a:xfrm>
            <a:off x="5439376" y="2467087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2" name="五边形 28">
              <a:extLst>
                <a:ext uri="{FF2B5EF4-FFF2-40B4-BE49-F238E27FC236}">
                  <a16:creationId xmlns:a16="http://schemas.microsoft.com/office/drawing/2014/main" id="{CD1DE850-3964-4CA4-BA4A-78D4E1BF2F5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A34C020-B451-45D4-9A14-7BD676F9787B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163253-A2C3-40F6-96FF-2845F6B8D999}"/>
              </a:ext>
            </a:extLst>
          </p:cNvPr>
          <p:cNvGrpSpPr/>
          <p:nvPr/>
        </p:nvGrpSpPr>
        <p:grpSpPr>
          <a:xfrm>
            <a:off x="6210636" y="249681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5" name="五边形 28">
              <a:extLst>
                <a:ext uri="{FF2B5EF4-FFF2-40B4-BE49-F238E27FC236}">
                  <a16:creationId xmlns:a16="http://schemas.microsoft.com/office/drawing/2014/main" id="{11752E48-3743-4807-A17E-10FB1056BA5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277411-5F5E-4EA3-85B8-52FC0A5E927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98D25B-18A1-4331-94B2-A0D6F7604F82}"/>
              </a:ext>
            </a:extLst>
          </p:cNvPr>
          <p:cNvGrpSpPr/>
          <p:nvPr/>
        </p:nvGrpSpPr>
        <p:grpSpPr>
          <a:xfrm>
            <a:off x="698189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8" name="五边形 28">
              <a:extLst>
                <a:ext uri="{FF2B5EF4-FFF2-40B4-BE49-F238E27FC236}">
                  <a16:creationId xmlns:a16="http://schemas.microsoft.com/office/drawing/2014/main" id="{DB4A215B-FCAC-40A1-AFD6-BBF62FD4D50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CE51C3-1405-479E-AFEA-7C4668CD231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4B5E78-C778-40E9-8F93-C8FE7764F94C}"/>
              </a:ext>
            </a:extLst>
          </p:cNvPr>
          <p:cNvGrpSpPr/>
          <p:nvPr/>
        </p:nvGrpSpPr>
        <p:grpSpPr>
          <a:xfrm>
            <a:off x="7753155" y="249681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1" name="五边形 28">
              <a:extLst>
                <a:ext uri="{FF2B5EF4-FFF2-40B4-BE49-F238E27FC236}">
                  <a16:creationId xmlns:a16="http://schemas.microsoft.com/office/drawing/2014/main" id="{114C82B1-C6D8-4D67-AE1D-56204EA122CE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23B250-D8B2-4391-A097-3D1F8428EE7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36E41C7-C5CC-42FB-9B6E-8736F2A82811}"/>
              </a:ext>
            </a:extLst>
          </p:cNvPr>
          <p:cNvCxnSpPr>
            <a:cxnSpLocks/>
          </p:cNvCxnSpPr>
          <p:nvPr/>
        </p:nvCxnSpPr>
        <p:spPr bwMode="auto">
          <a:xfrm>
            <a:off x="165868" y="5435787"/>
            <a:ext cx="11538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3C8F387-B793-466E-BC09-4E4176603A2C}"/>
              </a:ext>
            </a:extLst>
          </p:cNvPr>
          <p:cNvSpPr txBox="1"/>
          <p:nvPr/>
        </p:nvSpPr>
        <p:spPr>
          <a:xfrm>
            <a:off x="9078058" y="3105629"/>
            <a:ext cx="262626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流程协同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业务对接</a:t>
            </a:r>
          </a:p>
        </p:txBody>
      </p:sp>
    </p:spTree>
    <p:extLst>
      <p:ext uri="{BB962C8B-B14F-4D97-AF65-F5344CB8AC3E}">
        <p14:creationId xmlns:p14="http://schemas.microsoft.com/office/powerpoint/2010/main" val="180960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A8F9CD-D1EC-4BB2-9EBC-D4F8B119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70" y="182295"/>
            <a:ext cx="2805934" cy="57677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59B93B-B48A-41F0-8CD2-41EB36BC7701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糟糕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ADDF1-92B1-4381-AEA9-607DF5E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04" y="182295"/>
            <a:ext cx="2805934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4D6192-F55B-407A-B8CA-4BBEBBE9ED86}"/>
              </a:ext>
            </a:extLst>
          </p:cNvPr>
          <p:cNvGrpSpPr/>
          <p:nvPr/>
        </p:nvGrpSpPr>
        <p:grpSpPr>
          <a:xfrm>
            <a:off x="2745104" y="183526"/>
            <a:ext cx="2805934" cy="5767754"/>
            <a:chOff x="1621904" y="643095"/>
            <a:chExt cx="2805934" cy="57677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A8F9CD-D1EC-4BB2-9EBC-D4F8B119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904" y="643095"/>
              <a:ext cx="2805934" cy="57677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7E94FB5-0BAE-4D11-9AB4-D6D89EFF9CE5}"/>
                </a:ext>
              </a:extLst>
            </p:cNvPr>
            <p:cNvSpPr/>
            <p:nvPr/>
          </p:nvSpPr>
          <p:spPr>
            <a:xfrm>
              <a:off x="1621904" y="1173600"/>
              <a:ext cx="2805934" cy="3103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30049C-4615-4933-A3D8-85D1C1CC6D83}"/>
                </a:ext>
              </a:extLst>
            </p:cNvPr>
            <p:cNvGrpSpPr/>
            <p:nvPr/>
          </p:nvGrpSpPr>
          <p:grpSpPr>
            <a:xfrm>
              <a:off x="1709820" y="1247261"/>
              <a:ext cx="2662897" cy="682340"/>
              <a:chOff x="109797" y="743260"/>
              <a:chExt cx="3131743" cy="80247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A91D21A-D3D1-433E-9A66-2C688C312E20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02477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426898-C92B-495C-BB82-B8378523DAA3}"/>
                  </a:ext>
                </a:extLst>
              </p:cNvPr>
              <p:cNvSpPr txBox="1"/>
              <p:nvPr/>
            </p:nvSpPr>
            <p:spPr>
              <a:xfrm>
                <a:off x="193349" y="815410"/>
                <a:ext cx="1716040" cy="298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您的水费用户编号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469A4E-B14B-4691-935E-E49FEC894E3B}"/>
                  </a:ext>
                </a:extLst>
              </p:cNvPr>
              <p:cNvSpPr txBox="1"/>
              <p:nvPr/>
            </p:nvSpPr>
            <p:spPr>
              <a:xfrm>
                <a:off x="193351" y="1090673"/>
                <a:ext cx="2967729" cy="25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010000010000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A49D84-E8EA-4B8A-B15E-B23627BB113B}"/>
                </a:ext>
              </a:extLst>
            </p:cNvPr>
            <p:cNvSpPr txBox="1"/>
            <p:nvPr/>
          </p:nvSpPr>
          <p:spPr>
            <a:xfrm>
              <a:off x="2295303" y="2115957"/>
              <a:ext cx="1459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您应缴欠费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35457A-0EBF-46DA-8262-EDE04899B162}"/>
                </a:ext>
              </a:extLst>
            </p:cNvPr>
            <p:cNvSpPr txBox="1"/>
            <p:nvPr/>
          </p:nvSpPr>
          <p:spPr>
            <a:xfrm>
              <a:off x="2311700" y="2510146"/>
              <a:ext cx="1459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319.2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CFA2D59-7160-481B-B6D2-0931B2A9C3CD}"/>
                </a:ext>
              </a:extLst>
            </p:cNvPr>
            <p:cNvSpPr/>
            <p:nvPr/>
          </p:nvSpPr>
          <p:spPr>
            <a:xfrm>
              <a:off x="1683083" y="5610739"/>
              <a:ext cx="2683575" cy="313172"/>
            </a:xfrm>
            <a:prstGeom prst="roundRect">
              <a:avLst>
                <a:gd name="adj" fmla="val 6455"/>
              </a:avLst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立即支付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D07D7DD-36AF-4064-AD90-7149BE84DEFA}"/>
                </a:ext>
              </a:extLst>
            </p:cNvPr>
            <p:cNvSpPr txBox="1"/>
            <p:nvPr/>
          </p:nvSpPr>
          <p:spPr>
            <a:xfrm>
              <a:off x="2295304" y="2936321"/>
              <a:ext cx="20774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800" u="sng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缴费清单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F75522F-BE6F-4CDB-A0FA-CDC04DFE02CE}"/>
              </a:ext>
            </a:extLst>
          </p:cNvPr>
          <p:cNvGrpSpPr/>
          <p:nvPr/>
        </p:nvGrpSpPr>
        <p:grpSpPr>
          <a:xfrm>
            <a:off x="6386239" y="188891"/>
            <a:ext cx="2805934" cy="5762389"/>
            <a:chOff x="5263039" y="648460"/>
            <a:chExt cx="2805934" cy="5762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271CC9A-ACFA-4A96-B705-775B18CD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39" y="648460"/>
              <a:ext cx="2803324" cy="576238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6ACE8C-8363-4533-9DF0-A824A51FF32A}"/>
                </a:ext>
              </a:extLst>
            </p:cNvPr>
            <p:cNvSpPr/>
            <p:nvPr/>
          </p:nvSpPr>
          <p:spPr>
            <a:xfrm>
              <a:off x="5263039" y="5500800"/>
              <a:ext cx="2805934" cy="64026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D7FA1-2849-43BA-B776-DAB487B05326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不错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</p:spTree>
    <p:extLst>
      <p:ext uri="{BB962C8B-B14F-4D97-AF65-F5344CB8AC3E}">
        <p14:creationId xmlns:p14="http://schemas.microsoft.com/office/powerpoint/2010/main" val="361447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43FEDB-4619-47EB-B3B6-B03E3CF3D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2" r="15391"/>
          <a:stretch/>
        </p:blipFill>
        <p:spPr>
          <a:xfrm>
            <a:off x="1608336" y="1283970"/>
            <a:ext cx="2636004" cy="429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5535B-DEBC-4096-ABE1-C861FF28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6" b="11445"/>
          <a:stretch/>
        </p:blipFill>
        <p:spPr>
          <a:xfrm>
            <a:off x="6172818" y="380535"/>
            <a:ext cx="3908442" cy="609692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7F0A2D-2E68-4F5A-9025-C74CA4FA9B59}"/>
              </a:ext>
            </a:extLst>
          </p:cNvPr>
          <p:cNvCxnSpPr>
            <a:cxnSpLocks/>
          </p:cNvCxnSpPr>
          <p:nvPr/>
        </p:nvCxnSpPr>
        <p:spPr>
          <a:xfrm>
            <a:off x="7444740" y="4831080"/>
            <a:ext cx="20116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879FAA-4ABD-4DAE-AEB6-ABAEC5DE803E}"/>
              </a:ext>
            </a:extLst>
          </p:cNvPr>
          <p:cNvCxnSpPr>
            <a:cxnSpLocks/>
          </p:cNvCxnSpPr>
          <p:nvPr/>
        </p:nvCxnSpPr>
        <p:spPr>
          <a:xfrm>
            <a:off x="7121199" y="4404360"/>
            <a:ext cx="152750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90D84C-7515-475E-9E09-0FB1E18C1961}"/>
              </a:ext>
            </a:extLst>
          </p:cNvPr>
          <p:cNvCxnSpPr>
            <a:cxnSpLocks/>
          </p:cNvCxnSpPr>
          <p:nvPr/>
        </p:nvCxnSpPr>
        <p:spPr>
          <a:xfrm>
            <a:off x="8949999" y="440436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4352DFC-E7BC-46DB-B5BE-52CF18885B6E}"/>
              </a:ext>
            </a:extLst>
          </p:cNvPr>
          <p:cNvCxnSpPr>
            <a:cxnSpLocks/>
          </p:cNvCxnSpPr>
          <p:nvPr/>
        </p:nvCxnSpPr>
        <p:spPr>
          <a:xfrm>
            <a:off x="7128819" y="461010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DA689C2-51C5-4FBF-A549-B27C2E3D3D48}"/>
              </a:ext>
            </a:extLst>
          </p:cNvPr>
          <p:cNvCxnSpPr>
            <a:cxnSpLocks/>
          </p:cNvCxnSpPr>
          <p:nvPr/>
        </p:nvCxnSpPr>
        <p:spPr>
          <a:xfrm>
            <a:off x="7191529" y="5059680"/>
            <a:ext cx="6934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AA194CD-C4A5-40BF-9B19-C466C91135FA}"/>
              </a:ext>
            </a:extLst>
          </p:cNvPr>
          <p:cNvSpPr txBox="1"/>
          <p:nvPr/>
        </p:nvSpPr>
        <p:spPr>
          <a:xfrm>
            <a:off x="2013626" y="5690681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倪小豆</a:t>
            </a:r>
          </a:p>
        </p:txBody>
      </p:sp>
    </p:spTree>
    <p:extLst>
      <p:ext uri="{BB962C8B-B14F-4D97-AF65-F5344CB8AC3E}">
        <p14:creationId xmlns:p14="http://schemas.microsoft.com/office/powerpoint/2010/main" val="262540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理想的方式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AA5AC3-F544-411E-BB6E-ECD3E1E8C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一次操作，</a:t>
            </a:r>
            <a:r>
              <a:rPr lang="en-US" altLang="zh-CN" dirty="0"/>
              <a:t>3</a:t>
            </a:r>
            <a:r>
              <a:rPr lang="zh-CN" altLang="en-US" dirty="0"/>
              <a:t>个步骤</a:t>
            </a: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0061F17E-9828-4A8C-847D-34F01DE80037}"/>
              </a:ext>
            </a:extLst>
          </p:cNvPr>
          <p:cNvSpPr/>
          <p:nvPr/>
        </p:nvSpPr>
        <p:spPr>
          <a:xfrm>
            <a:off x="2316589" y="409923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倪晓兵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0137E6E-C284-4A1D-92D0-2523FDC1E061}"/>
              </a:ext>
            </a:extLst>
          </p:cNvPr>
          <p:cNvGrpSpPr/>
          <p:nvPr/>
        </p:nvGrpSpPr>
        <p:grpSpPr>
          <a:xfrm>
            <a:off x="564642" y="532353"/>
            <a:ext cx="3457979" cy="2091400"/>
            <a:chOff x="564642" y="532353"/>
            <a:chExt cx="3457979" cy="20914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3BCB823B-8E64-4000-A35B-FBD3A3D43F0C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9BE88A-47C7-4794-8233-0630F1E59571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CED646-106B-437E-85B6-E2AB98687B49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4" name="圆角矩形 7">
                <a:extLst>
                  <a:ext uri="{FF2B5EF4-FFF2-40B4-BE49-F238E27FC236}">
                    <a16:creationId xmlns:a16="http://schemas.microsoft.com/office/drawing/2014/main" id="{A2864360-E7DE-44BF-9C0D-D7FB2F419DB3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5" name="圆角矩形 7">
                <a:extLst>
                  <a:ext uri="{FF2B5EF4-FFF2-40B4-BE49-F238E27FC236}">
                    <a16:creationId xmlns:a16="http://schemas.microsoft.com/office/drawing/2014/main" id="{CC710579-069A-478B-BC48-9917B001752E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" name="圆角矩形 7">
                <a:extLst>
                  <a:ext uri="{FF2B5EF4-FFF2-40B4-BE49-F238E27FC236}">
                    <a16:creationId xmlns:a16="http://schemas.microsoft.com/office/drawing/2014/main" id="{5B5645B9-5ABC-4E15-B679-1CF89564B3D1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11" name="圆角矩形 7">
                <a:extLst>
                  <a:ext uri="{FF2B5EF4-FFF2-40B4-BE49-F238E27FC236}">
                    <a16:creationId xmlns:a16="http://schemas.microsoft.com/office/drawing/2014/main" id="{64B58675-0A9F-4DA5-A7B7-B82337D85902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CB6B1D-257F-4E72-B3C1-8CA4DBF449EC}"/>
                </a:ext>
              </a:extLst>
            </p:cNvPr>
            <p:cNvCxnSpPr>
              <a:stCxn id="3" idx="1"/>
              <a:endCxn id="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BA3883-9F05-48C5-BE55-36282537D302}"/>
                </a:ext>
              </a:extLst>
            </p:cNvPr>
            <p:cNvCxnSpPr>
              <a:stCxn id="3" idx="1"/>
              <a:endCxn id="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F81600E-7B13-43A6-910F-3D25F1DC1D1B}"/>
                </a:ext>
              </a:extLst>
            </p:cNvPr>
            <p:cNvCxnSpPr>
              <a:stCxn id="3" idx="1"/>
              <a:endCxn id="11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EC6D0E3-25A4-4884-9645-8EA7AED6435E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169605" y="1981367"/>
            <a:ext cx="0" cy="211787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7">
            <a:extLst>
              <a:ext uri="{FF2B5EF4-FFF2-40B4-BE49-F238E27FC236}">
                <a16:creationId xmlns:a16="http://schemas.microsoft.com/office/drawing/2014/main" id="{352EAFE8-7088-415D-B4B1-19D08DA2BACA}"/>
              </a:ext>
            </a:extLst>
          </p:cNvPr>
          <p:cNvSpPr/>
          <p:nvPr/>
        </p:nvSpPr>
        <p:spPr>
          <a:xfrm>
            <a:off x="564642" y="3582560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CD8F001-A152-4CDE-92B3-FD2752117865}"/>
              </a:ext>
            </a:extLst>
          </p:cNvPr>
          <p:cNvSpPr/>
          <p:nvPr/>
        </p:nvSpPr>
        <p:spPr>
          <a:xfrm>
            <a:off x="564642" y="4175956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户籍信息</a:t>
            </a:r>
          </a:p>
        </p:txBody>
      </p:sp>
      <p:sp>
        <p:nvSpPr>
          <p:cNvPr id="26" name="圆角矩形 7">
            <a:extLst>
              <a:ext uri="{FF2B5EF4-FFF2-40B4-BE49-F238E27FC236}">
                <a16:creationId xmlns:a16="http://schemas.microsoft.com/office/drawing/2014/main" id="{FA81D2DC-3604-4E42-A88C-62BF01042003}"/>
              </a:ext>
            </a:extLst>
          </p:cNvPr>
          <p:cNvSpPr/>
          <p:nvPr/>
        </p:nvSpPr>
        <p:spPr>
          <a:xfrm>
            <a:off x="564642" y="4760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28" name="圆角矩形 7">
            <a:extLst>
              <a:ext uri="{FF2B5EF4-FFF2-40B4-BE49-F238E27FC236}">
                <a16:creationId xmlns:a16="http://schemas.microsoft.com/office/drawing/2014/main" id="{36E8CE94-5B0B-49E2-9C04-D72C8A13704C}"/>
              </a:ext>
            </a:extLst>
          </p:cNvPr>
          <p:cNvSpPr/>
          <p:nvPr/>
        </p:nvSpPr>
        <p:spPr>
          <a:xfrm>
            <a:off x="7983811" y="4099238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</a:p>
        </p:txBody>
      </p:sp>
      <p:sp>
        <p:nvSpPr>
          <p:cNvPr id="29" name="圆角矩形 7">
            <a:extLst>
              <a:ext uri="{FF2B5EF4-FFF2-40B4-BE49-F238E27FC236}">
                <a16:creationId xmlns:a16="http://schemas.microsoft.com/office/drawing/2014/main" id="{46D3AAF3-3F10-4B84-AD7E-B475949E668E}"/>
              </a:ext>
            </a:extLst>
          </p:cNvPr>
          <p:cNvSpPr/>
          <p:nvPr/>
        </p:nvSpPr>
        <p:spPr>
          <a:xfrm>
            <a:off x="10663537" y="380440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E90AEA-F78A-46E5-A7B1-A01D62222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9689843" y="3996936"/>
            <a:ext cx="973694" cy="3715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C0E31FA-A8EF-4205-AEF9-0E2C53260F01}"/>
              </a:ext>
            </a:extLst>
          </p:cNvPr>
          <p:cNvCxnSpPr>
            <a:stCxn id="23" idx="3"/>
            <a:endCxn id="7" idx="1"/>
          </p:cNvCxnSpPr>
          <p:nvPr/>
        </p:nvCxnSpPr>
        <p:spPr>
          <a:xfrm>
            <a:off x="1761418" y="3775092"/>
            <a:ext cx="555171" cy="5933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7CDCBD2-30BC-4681-B6F0-21756761421F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1761418" y="4368487"/>
            <a:ext cx="555171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31F8C2A-EA96-4CD9-92AB-39B7EEE053A0}"/>
              </a:ext>
            </a:extLst>
          </p:cNvPr>
          <p:cNvCxnSpPr>
            <a:stCxn id="26" idx="3"/>
            <a:endCxn id="7" idx="1"/>
          </p:cNvCxnSpPr>
          <p:nvPr/>
        </p:nvCxnSpPr>
        <p:spPr>
          <a:xfrm flipV="1">
            <a:off x="1761418" y="4368487"/>
            <a:ext cx="555171" cy="5848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C090B3B-7C06-408F-A491-EF9B81CFC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22621" y="4368487"/>
            <a:ext cx="622858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79D908E-6670-4427-833C-58C72784CC0A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360953" y="4368486"/>
            <a:ext cx="622858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1D0FDD5-35CF-4549-93B7-F4DDD4B5AD57}"/>
              </a:ext>
            </a:extLst>
          </p:cNvPr>
          <p:cNvCxnSpPr/>
          <p:nvPr/>
        </p:nvCxnSpPr>
        <p:spPr>
          <a:xfrm>
            <a:off x="4645479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6A44B2B-5D6B-4C86-8446-6B545A27E9EA}"/>
              </a:ext>
            </a:extLst>
          </p:cNvPr>
          <p:cNvCxnSpPr/>
          <p:nvPr/>
        </p:nvCxnSpPr>
        <p:spPr>
          <a:xfrm>
            <a:off x="7360953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79B47C6-CE8F-49E5-A4AB-2ADFB8EC1364}"/>
              </a:ext>
            </a:extLst>
          </p:cNvPr>
          <p:cNvSpPr txBox="1"/>
          <p:nvPr/>
        </p:nvSpPr>
        <p:spPr>
          <a:xfrm>
            <a:off x="2241925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用户账户信息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CEDB202-CF8D-49E8-B06D-4022BC533BA3}"/>
              </a:ext>
            </a:extLst>
          </p:cNvPr>
          <p:cNvSpPr txBox="1"/>
          <p:nvPr/>
        </p:nvSpPr>
        <p:spPr>
          <a:xfrm>
            <a:off x="7909147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机构账户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6CC635E-3B12-49DE-9E50-4097AD76CA58}"/>
              </a:ext>
            </a:extLst>
          </p:cNvPr>
          <p:cNvGrpSpPr/>
          <p:nvPr/>
        </p:nvGrpSpPr>
        <p:grpSpPr>
          <a:xfrm>
            <a:off x="4645479" y="3178426"/>
            <a:ext cx="2715474" cy="446516"/>
            <a:chOff x="4645479" y="3439683"/>
            <a:chExt cx="2715474" cy="446516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537E58D-1352-4F85-8588-A8D7039F7695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83F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7CC0C2-10FD-4CA2-A5EA-5C1C779BB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在线授权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8749A6-008F-4622-908E-41117FAE53A5}"/>
              </a:ext>
            </a:extLst>
          </p:cNvPr>
          <p:cNvGrpSpPr/>
          <p:nvPr/>
        </p:nvGrpSpPr>
        <p:grpSpPr>
          <a:xfrm>
            <a:off x="564642" y="531992"/>
            <a:ext cx="3457979" cy="2091400"/>
            <a:chOff x="564642" y="532353"/>
            <a:chExt cx="3457979" cy="2091400"/>
          </a:xfrm>
        </p:grpSpPr>
        <p:sp>
          <p:nvSpPr>
            <p:cNvPr id="58" name="圆角矩形 7">
              <a:extLst>
                <a:ext uri="{FF2B5EF4-FFF2-40B4-BE49-F238E27FC236}">
                  <a16:creationId xmlns:a16="http://schemas.microsoft.com/office/drawing/2014/main" id="{0BF63E89-DD5B-47ED-9AFB-DFFD4AA648C8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rgbClr val="83F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倪小豆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3F6B7A0-C4B2-432E-8745-91C10F57B963}"/>
                </a:ext>
              </a:extLst>
            </p:cNvPr>
            <p:cNvCxnSpPr>
              <a:stCxn id="64" idx="3"/>
              <a:endCxn id="58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2C4B13E-4D80-493A-BD58-0361E28B3225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64" name="圆角矩形 7">
                <a:extLst>
                  <a:ext uri="{FF2B5EF4-FFF2-40B4-BE49-F238E27FC236}">
                    <a16:creationId xmlns:a16="http://schemas.microsoft.com/office/drawing/2014/main" id="{3FA2ED1F-CD8D-49EA-A5A5-2486703B2426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65" name="圆角矩形 7">
                <a:extLst>
                  <a:ext uri="{FF2B5EF4-FFF2-40B4-BE49-F238E27FC236}">
                    <a16:creationId xmlns:a16="http://schemas.microsoft.com/office/drawing/2014/main" id="{770A1B61-8985-44E7-BD25-31BA5056DF70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6" name="圆角矩形 7">
                <a:extLst>
                  <a:ext uri="{FF2B5EF4-FFF2-40B4-BE49-F238E27FC236}">
                    <a16:creationId xmlns:a16="http://schemas.microsoft.com/office/drawing/2014/main" id="{B9527112-B3A1-4A8D-BEE9-ECFE13130D4B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67" name="圆角矩形 7">
                <a:extLst>
                  <a:ext uri="{FF2B5EF4-FFF2-40B4-BE49-F238E27FC236}">
                    <a16:creationId xmlns:a16="http://schemas.microsoft.com/office/drawing/2014/main" id="{2A627B50-8083-406A-BC90-931B257FF8FD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BD27974-756F-43E5-B87C-47E1A6D1F005}"/>
                </a:ext>
              </a:extLst>
            </p:cNvPr>
            <p:cNvCxnSpPr>
              <a:stCxn id="58" idx="1"/>
              <a:endCxn id="6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864029A-C556-4FB4-8ECA-3D60A9E5A8DA}"/>
                </a:ext>
              </a:extLst>
            </p:cNvPr>
            <p:cNvCxnSpPr>
              <a:stCxn id="58" idx="1"/>
              <a:endCxn id="6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1CE860B-1241-4ED0-AB81-531836FE08B0}"/>
                </a:ext>
              </a:extLst>
            </p:cNvPr>
            <p:cNvCxnSpPr>
              <a:stCxn id="58" idx="1"/>
              <a:endCxn id="67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03B6F4-498B-4716-83D3-730C838CE5D6}"/>
              </a:ext>
            </a:extLst>
          </p:cNvPr>
          <p:cNvGrpSpPr/>
          <p:nvPr/>
        </p:nvGrpSpPr>
        <p:grpSpPr>
          <a:xfrm>
            <a:off x="4645479" y="3921972"/>
            <a:ext cx="2715474" cy="446516"/>
            <a:chOff x="4645479" y="3439683"/>
            <a:chExt cx="2715474" cy="44651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7902D9A0-B593-4B26-B74C-C94E0515118E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2FB8809-08CB-4EE5-9459-236730D4D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电子合同</a:t>
              </a:r>
            </a:p>
          </p:txBody>
        </p:sp>
      </p:grpSp>
      <p:sp>
        <p:nvSpPr>
          <p:cNvPr id="71" name="圆角矩形 7">
            <a:extLst>
              <a:ext uri="{FF2B5EF4-FFF2-40B4-BE49-F238E27FC236}">
                <a16:creationId xmlns:a16="http://schemas.microsoft.com/office/drawing/2014/main" id="{CBEDAEE0-E877-4617-AF0F-C9B0B871190F}"/>
              </a:ext>
            </a:extLst>
          </p:cNvPr>
          <p:cNvSpPr/>
          <p:nvPr/>
        </p:nvSpPr>
        <p:spPr>
          <a:xfrm>
            <a:off x="564642" y="3582199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72" name="圆角矩形 7">
            <a:extLst>
              <a:ext uri="{FF2B5EF4-FFF2-40B4-BE49-F238E27FC236}">
                <a16:creationId xmlns:a16="http://schemas.microsoft.com/office/drawing/2014/main" id="{4316CE8D-F2B4-4972-B722-4BFFF1C96F26}"/>
              </a:ext>
            </a:extLst>
          </p:cNvPr>
          <p:cNvSpPr/>
          <p:nvPr/>
        </p:nvSpPr>
        <p:spPr>
          <a:xfrm>
            <a:off x="10663537" y="3809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C0A6347-4BFD-4B53-B685-9A19339F21C4}"/>
              </a:ext>
            </a:extLst>
          </p:cNvPr>
          <p:cNvGrpSpPr/>
          <p:nvPr/>
        </p:nvGrpSpPr>
        <p:grpSpPr>
          <a:xfrm>
            <a:off x="4645479" y="4663389"/>
            <a:ext cx="2715474" cy="446516"/>
            <a:chOff x="4645479" y="3439683"/>
            <a:chExt cx="2715474" cy="446516"/>
          </a:xfrm>
        </p:grpSpPr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4539D4A-DA76-4DE7-9C8F-7143054377FD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F2AE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298D387-B0C9-4751-880B-A4EC71ED448A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在线付款</a:t>
              </a:r>
            </a:p>
          </p:txBody>
        </p:sp>
      </p:grpSp>
      <p:sp>
        <p:nvSpPr>
          <p:cNvPr id="78" name="圆角矩形 7">
            <a:extLst>
              <a:ext uri="{FF2B5EF4-FFF2-40B4-BE49-F238E27FC236}">
                <a16:creationId xmlns:a16="http://schemas.microsoft.com/office/drawing/2014/main" id="{E83A53A6-A825-4DCD-ADC7-4EDC22A7C961}"/>
              </a:ext>
            </a:extLst>
          </p:cNvPr>
          <p:cNvSpPr/>
          <p:nvPr/>
        </p:nvSpPr>
        <p:spPr>
          <a:xfrm>
            <a:off x="10663537" y="4445203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E79BA90-E23B-4EFD-9B46-11DB3BC8300D}"/>
              </a:ext>
            </a:extLst>
          </p:cNvPr>
          <p:cNvCxnSpPr>
            <a:cxnSpLocks/>
            <a:stCxn id="28" idx="3"/>
            <a:endCxn id="78" idx="1"/>
          </p:cNvCxnSpPr>
          <p:nvPr/>
        </p:nvCxnSpPr>
        <p:spPr>
          <a:xfrm>
            <a:off x="9689843" y="4368486"/>
            <a:ext cx="973694" cy="26924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7">
            <a:extLst>
              <a:ext uri="{FF2B5EF4-FFF2-40B4-BE49-F238E27FC236}">
                <a16:creationId xmlns:a16="http://schemas.microsoft.com/office/drawing/2014/main" id="{95A19A9D-2F5E-4FC6-B608-DE7A18951B0D}"/>
              </a:ext>
            </a:extLst>
          </p:cNvPr>
          <p:cNvSpPr/>
          <p:nvPr/>
        </p:nvSpPr>
        <p:spPr>
          <a:xfrm>
            <a:off x="10663537" y="4445202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sp>
        <p:nvSpPr>
          <p:cNvPr id="83" name="圆角矩形 7">
            <a:extLst>
              <a:ext uri="{FF2B5EF4-FFF2-40B4-BE49-F238E27FC236}">
                <a16:creationId xmlns:a16="http://schemas.microsoft.com/office/drawing/2014/main" id="{EC0C80FE-052C-444A-BD9A-BFEDB3DFF280}"/>
              </a:ext>
            </a:extLst>
          </p:cNvPr>
          <p:cNvSpPr/>
          <p:nvPr/>
        </p:nvSpPr>
        <p:spPr>
          <a:xfrm>
            <a:off x="564642" y="475713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828785-1B22-4D15-AEAC-D0466896762D}"/>
              </a:ext>
            </a:extLst>
          </p:cNvPr>
          <p:cNvSpPr txBox="1"/>
          <p:nvPr/>
        </p:nvSpPr>
        <p:spPr>
          <a:xfrm>
            <a:off x="2649097" y="2155393"/>
            <a:ext cx="461665" cy="1644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关联子女</a:t>
            </a:r>
          </a:p>
        </p:txBody>
      </p:sp>
    </p:spTree>
    <p:extLst>
      <p:ext uri="{BB962C8B-B14F-4D97-AF65-F5344CB8AC3E}">
        <p14:creationId xmlns:p14="http://schemas.microsoft.com/office/powerpoint/2010/main" val="3644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82" grpId="0" animBg="1"/>
      <p:bldP spid="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78D18E-CB9A-4847-B273-BB4EF8FFB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用户统一账户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AEF0752-DD7F-41F2-BB4D-26E5271DB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属于本地市民的统一账户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11E8D1-0D2E-4005-9710-96F680A67164}"/>
              </a:ext>
            </a:extLst>
          </p:cNvPr>
          <p:cNvGrpSpPr/>
          <p:nvPr/>
        </p:nvGrpSpPr>
        <p:grpSpPr>
          <a:xfrm>
            <a:off x="2598106" y="3617829"/>
            <a:ext cx="1706032" cy="636467"/>
            <a:chOff x="7170547" y="3212976"/>
            <a:chExt cx="1706032" cy="636467"/>
          </a:xfrm>
        </p:grpSpPr>
        <p:sp>
          <p:nvSpPr>
            <p:cNvPr id="4" name="圆角矩形 7">
              <a:extLst>
                <a:ext uri="{FF2B5EF4-FFF2-40B4-BE49-F238E27FC236}">
                  <a16:creationId xmlns:a16="http://schemas.microsoft.com/office/drawing/2014/main" id="{E8E804BB-59A7-4172-BF42-9D844E515944}"/>
                </a:ext>
              </a:extLst>
            </p:cNvPr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3B36E2-12ED-4C42-8106-AD76253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D10CF4-9142-4555-B4E5-F8AFFF522F7E}"/>
              </a:ext>
            </a:extLst>
          </p:cNvPr>
          <p:cNvGrpSpPr/>
          <p:nvPr/>
        </p:nvGrpSpPr>
        <p:grpSpPr>
          <a:xfrm>
            <a:off x="4902362" y="3617829"/>
            <a:ext cx="1872208" cy="636467"/>
            <a:chOff x="6259037" y="6051238"/>
            <a:chExt cx="1872208" cy="6364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58D92-47D1-48B9-B7D5-6CDF1734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8" name="圆角矩形 11">
              <a:extLst>
                <a:ext uri="{FF2B5EF4-FFF2-40B4-BE49-F238E27FC236}">
                  <a16:creationId xmlns:a16="http://schemas.microsoft.com/office/drawing/2014/main" id="{F1459716-7A83-4D48-8667-B43F8C96A73D}"/>
                </a:ext>
              </a:extLst>
            </p:cNvPr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</a:t>
              </a: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3B9870-95A2-47A7-A2F2-F73BE13D1CDA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304138" y="3936063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1137AE-CAE8-4486-9892-6A77E32A3EE8}"/>
              </a:ext>
            </a:extLst>
          </p:cNvPr>
          <p:cNvGrpSpPr/>
          <p:nvPr/>
        </p:nvGrpSpPr>
        <p:grpSpPr>
          <a:xfrm>
            <a:off x="7854690" y="1193927"/>
            <a:ext cx="1706032" cy="5484270"/>
            <a:chOff x="6188072" y="1064293"/>
            <a:chExt cx="1706032" cy="54842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8E95F3-8399-431B-A30C-2905A8C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72" y="1221178"/>
              <a:ext cx="343673" cy="322698"/>
            </a:xfrm>
            <a:prstGeom prst="rect">
              <a:avLst/>
            </a:prstGeom>
          </p:spPr>
        </p:pic>
        <p:sp>
          <p:nvSpPr>
            <p:cNvPr id="15" name="圆角矩形 23">
              <a:extLst>
                <a:ext uri="{FF2B5EF4-FFF2-40B4-BE49-F238E27FC236}">
                  <a16:creationId xmlns:a16="http://schemas.microsoft.com/office/drawing/2014/main" id="{92505F44-F49F-4E4D-BEC7-41B7EE941297}"/>
                </a:ext>
              </a:extLst>
            </p:cNvPr>
            <p:cNvSpPr/>
            <p:nvPr/>
          </p:nvSpPr>
          <p:spPr>
            <a:xfrm>
              <a:off x="6188072" y="1064293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社保账户</a:t>
              </a:r>
            </a:p>
          </p:txBody>
        </p:sp>
        <p:sp>
          <p:nvSpPr>
            <p:cNvPr id="16" name="圆角矩形 24">
              <a:extLst>
                <a:ext uri="{FF2B5EF4-FFF2-40B4-BE49-F238E27FC236}">
                  <a16:creationId xmlns:a16="http://schemas.microsoft.com/office/drawing/2014/main" id="{1D23785E-6903-426C-973F-9EA123B21A46}"/>
                </a:ext>
              </a:extLst>
            </p:cNvPr>
            <p:cNvSpPr/>
            <p:nvPr/>
          </p:nvSpPr>
          <p:spPr>
            <a:xfrm>
              <a:off x="6188072" y="1872260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医疗账户</a:t>
              </a:r>
            </a:p>
          </p:txBody>
        </p:sp>
        <p:sp>
          <p:nvSpPr>
            <p:cNvPr id="17" name="圆角矩形 25">
              <a:extLst>
                <a:ext uri="{FF2B5EF4-FFF2-40B4-BE49-F238E27FC236}">
                  <a16:creationId xmlns:a16="http://schemas.microsoft.com/office/drawing/2014/main" id="{B8E10DD5-1878-45A4-B1B1-14C871FAC4B0}"/>
                </a:ext>
              </a:extLst>
            </p:cNvPr>
            <p:cNvSpPr/>
            <p:nvPr/>
          </p:nvSpPr>
          <p:spPr>
            <a:xfrm>
              <a:off x="6188072" y="2680227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理财账户</a:t>
              </a:r>
            </a:p>
          </p:txBody>
        </p:sp>
        <p:sp>
          <p:nvSpPr>
            <p:cNvPr id="18" name="圆角矩形 26">
              <a:extLst>
                <a:ext uri="{FF2B5EF4-FFF2-40B4-BE49-F238E27FC236}">
                  <a16:creationId xmlns:a16="http://schemas.microsoft.com/office/drawing/2014/main" id="{320107DB-70CE-4FE0-857F-DA96E1989BE6}"/>
                </a:ext>
              </a:extLst>
            </p:cNvPr>
            <p:cNvSpPr/>
            <p:nvPr/>
          </p:nvSpPr>
          <p:spPr>
            <a:xfrm>
              <a:off x="6188072" y="3488194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水电账户</a:t>
              </a:r>
            </a:p>
          </p:txBody>
        </p:sp>
        <p:sp>
          <p:nvSpPr>
            <p:cNvPr id="19" name="圆角矩形 27">
              <a:extLst>
                <a:ext uri="{FF2B5EF4-FFF2-40B4-BE49-F238E27FC236}">
                  <a16:creationId xmlns:a16="http://schemas.microsoft.com/office/drawing/2014/main" id="{4A4D1852-995B-4B4A-A227-9DADB13A4B49}"/>
                </a:ext>
              </a:extLst>
            </p:cNvPr>
            <p:cNvSpPr/>
            <p:nvPr/>
          </p:nvSpPr>
          <p:spPr>
            <a:xfrm>
              <a:off x="6188072" y="4296161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车辆账户</a:t>
              </a:r>
            </a:p>
          </p:txBody>
        </p:sp>
        <p:sp>
          <p:nvSpPr>
            <p:cNvPr id="20" name="圆角矩形 28">
              <a:extLst>
                <a:ext uri="{FF2B5EF4-FFF2-40B4-BE49-F238E27FC236}">
                  <a16:creationId xmlns:a16="http://schemas.microsoft.com/office/drawing/2014/main" id="{033C88FE-54BE-4FD8-A1EF-E65CADD0B08F}"/>
                </a:ext>
              </a:extLst>
            </p:cNvPr>
            <p:cNvSpPr/>
            <p:nvPr/>
          </p:nvSpPr>
          <p:spPr>
            <a:xfrm>
              <a:off x="6188072" y="5104128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21" name="圆角矩形 29">
              <a:extLst>
                <a:ext uri="{FF2B5EF4-FFF2-40B4-BE49-F238E27FC236}">
                  <a16:creationId xmlns:a16="http://schemas.microsoft.com/office/drawing/2014/main" id="{F3375887-EC2D-4004-9118-2FF60B2639E9}"/>
                </a:ext>
              </a:extLst>
            </p:cNvPr>
            <p:cNvSpPr/>
            <p:nvPr/>
          </p:nvSpPr>
          <p:spPr>
            <a:xfrm>
              <a:off x="6188072" y="591209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其他账户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9564715-C717-4A2E-9FE6-299A2AC4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41" y="3559826"/>
              <a:ext cx="523499" cy="5234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7F480A-D702-4715-9A56-C75A08275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4433284"/>
              <a:ext cx="356963" cy="3569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0BFFC1-70A2-448D-84F7-78B8B859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293" y="2822638"/>
              <a:ext cx="342452" cy="34245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5F73850-FEDA-4247-B274-9B18046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595" y="5898747"/>
              <a:ext cx="560587" cy="56058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CF4D9F-053B-4B46-803B-C91BE70E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2055600"/>
              <a:ext cx="343711" cy="34371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646F065-D80F-4E98-BD39-17FBBF4D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40" y="5202847"/>
              <a:ext cx="430780" cy="430780"/>
            </a:xfrm>
            <a:prstGeom prst="rect">
              <a:avLst/>
            </a:prstGeom>
          </p:spPr>
        </p:pic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DC02EB9-5DCD-42F4-9E0F-F7A3F5320837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774570" y="1512161"/>
            <a:ext cx="1080120" cy="242390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27B182-796D-4277-933B-2428B4DE932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6774570" y="2320128"/>
            <a:ext cx="1080120" cy="16159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E9087C-162F-4C66-BCD8-AC57365D73B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6774570" y="3128095"/>
            <a:ext cx="1080120" cy="80796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E2E5E0-1B52-4E19-A071-925E507A8474}"/>
              </a:ext>
            </a:extLst>
          </p:cNvPr>
          <p:cNvCxnSpPr>
            <a:stCxn id="8" idx="3"/>
            <a:endCxn id="18" idx="1"/>
          </p:cNvCxnSpPr>
          <p:nvPr/>
        </p:nvCxnSpPr>
        <p:spPr>
          <a:xfrm flipV="1">
            <a:off x="6774570" y="3936062"/>
            <a:ext cx="1080120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BC388FB-B101-4594-ADA6-5032B9013453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6774570" y="3936063"/>
            <a:ext cx="1080120" cy="8079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8E5F2BD-FB99-4BA1-B73F-67FD7CB7D35B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6774570" y="3936063"/>
            <a:ext cx="1080120" cy="161593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ADC67C-C6C0-4736-84DB-7B7DA995346C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6774570" y="3936063"/>
            <a:ext cx="1080120" cy="24239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6B68062D-1919-480A-B33B-4E8C960314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9" y="2372719"/>
            <a:ext cx="792088" cy="7920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1E4F159-45BC-4965-AEDE-00F91A55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4" y="4146331"/>
            <a:ext cx="938357" cy="938357"/>
          </a:xfrm>
          <a:prstGeom prst="rect">
            <a:avLst/>
          </a:prstGeom>
        </p:spPr>
      </p:pic>
      <p:sp>
        <p:nvSpPr>
          <p:cNvPr id="46" name="Rectangle 221">
            <a:extLst>
              <a:ext uri="{FF2B5EF4-FFF2-40B4-BE49-F238E27FC236}">
                <a16:creationId xmlns:a16="http://schemas.microsoft.com/office/drawing/2014/main" id="{6F06520A-7256-4E37-8805-5E08670759FB}"/>
              </a:ext>
            </a:extLst>
          </p:cNvPr>
          <p:cNvSpPr/>
          <p:nvPr/>
        </p:nvSpPr>
        <p:spPr>
          <a:xfrm>
            <a:off x="408574" y="3160366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eID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221">
            <a:extLst>
              <a:ext uri="{FF2B5EF4-FFF2-40B4-BE49-F238E27FC236}">
                <a16:creationId xmlns:a16="http://schemas.microsoft.com/office/drawing/2014/main" id="{75C3B776-B0C9-4238-91D1-0D3234047A57}"/>
              </a:ext>
            </a:extLst>
          </p:cNvPr>
          <p:cNvSpPr/>
          <p:nvPr/>
        </p:nvSpPr>
        <p:spPr>
          <a:xfrm>
            <a:off x="210941" y="504238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D2BA86A-EA9A-4E1C-BA36-31AB6F3C394D}"/>
              </a:ext>
            </a:extLst>
          </p:cNvPr>
          <p:cNvCxnSpPr>
            <a:stCxn id="44" idx="3"/>
            <a:endCxn id="4" idx="1"/>
          </p:cNvCxnSpPr>
          <p:nvPr/>
        </p:nvCxnSpPr>
        <p:spPr>
          <a:xfrm>
            <a:off x="1233177" y="2768763"/>
            <a:ext cx="1364929" cy="11673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4580D5-EDD9-4B9C-8705-F9637140161C}"/>
              </a:ext>
            </a:extLst>
          </p:cNvPr>
          <p:cNvCxnSpPr>
            <a:stCxn id="45" idx="3"/>
            <a:endCxn id="4" idx="1"/>
          </p:cNvCxnSpPr>
          <p:nvPr/>
        </p:nvCxnSpPr>
        <p:spPr>
          <a:xfrm flipV="1">
            <a:off x="1306311" y="3936063"/>
            <a:ext cx="1291795" cy="6794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42A1CEA-06C5-47F1-8065-C6355D29B1E6}"/>
              </a:ext>
            </a:extLst>
          </p:cNvPr>
          <p:cNvSpPr txBox="1"/>
          <p:nvPr/>
        </p:nvSpPr>
        <p:spPr>
          <a:xfrm>
            <a:off x="2598106" y="4353542"/>
            <a:ext cx="170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唯一身份</a:t>
            </a:r>
          </a:p>
        </p:txBody>
      </p:sp>
      <p:sp>
        <p:nvSpPr>
          <p:cNvPr id="53" name="圆角矩形 28">
            <a:extLst>
              <a:ext uri="{FF2B5EF4-FFF2-40B4-BE49-F238E27FC236}">
                <a16:creationId xmlns:a16="http://schemas.microsoft.com/office/drawing/2014/main" id="{CA3FEB55-1B80-4799-94AE-44AC907E762F}"/>
              </a:ext>
            </a:extLst>
          </p:cNvPr>
          <p:cNvSpPr/>
          <p:nvPr/>
        </p:nvSpPr>
        <p:spPr>
          <a:xfrm>
            <a:off x="9787826" y="522963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</p:spTree>
    <p:extLst>
      <p:ext uri="{BB962C8B-B14F-4D97-AF65-F5344CB8AC3E}">
        <p14:creationId xmlns:p14="http://schemas.microsoft.com/office/powerpoint/2010/main" val="232263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C492E3-F748-42EB-AC56-711750394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平安的账户输出能力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5E2329-D296-4F0A-B35E-C486A5DED831}"/>
              </a:ext>
            </a:extLst>
          </p:cNvPr>
          <p:cNvGrpSpPr/>
          <p:nvPr/>
        </p:nvGrpSpPr>
        <p:grpSpPr>
          <a:xfrm>
            <a:off x="3816209" y="1265039"/>
            <a:ext cx="7915795" cy="5004482"/>
            <a:chOff x="1524475" y="1328717"/>
            <a:chExt cx="7915795" cy="5004482"/>
          </a:xfrm>
        </p:grpSpPr>
        <p:sp>
          <p:nvSpPr>
            <p:cNvPr id="41" name="圆角矩形 5">
              <a:extLst>
                <a:ext uri="{FF2B5EF4-FFF2-40B4-BE49-F238E27FC236}">
                  <a16:creationId xmlns:a16="http://schemas.microsoft.com/office/drawing/2014/main" id="{82895485-643C-4EDB-9FB0-23B3429884B3}"/>
                </a:ext>
              </a:extLst>
            </p:cNvPr>
            <p:cNvSpPr/>
            <p:nvPr/>
          </p:nvSpPr>
          <p:spPr>
            <a:xfrm>
              <a:off x="2110357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留存客户资金</a:t>
              </a:r>
            </a:p>
          </p:txBody>
        </p:sp>
        <p:sp>
          <p:nvSpPr>
            <p:cNvPr id="42" name="圆角矩形 6">
              <a:extLst>
                <a:ext uri="{FF2B5EF4-FFF2-40B4-BE49-F238E27FC236}">
                  <a16:creationId xmlns:a16="http://schemas.microsoft.com/office/drawing/2014/main" id="{312B36C9-CAB7-4417-9EB3-75D3147D0D61}"/>
                </a:ext>
              </a:extLst>
            </p:cNvPr>
            <p:cNvSpPr/>
            <p:nvPr/>
          </p:nvSpPr>
          <p:spPr>
            <a:xfrm>
              <a:off x="3980283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余额便捷支付</a:t>
              </a:r>
            </a:p>
          </p:txBody>
        </p:sp>
        <p:sp>
          <p:nvSpPr>
            <p:cNvPr id="43" name="圆角矩形 7">
              <a:extLst>
                <a:ext uri="{FF2B5EF4-FFF2-40B4-BE49-F238E27FC236}">
                  <a16:creationId xmlns:a16="http://schemas.microsoft.com/office/drawing/2014/main" id="{20B6EACF-FC8A-4B66-9D8E-8A25F2A6A367}"/>
                </a:ext>
              </a:extLst>
            </p:cNvPr>
            <p:cNvSpPr/>
            <p:nvPr/>
          </p:nvSpPr>
          <p:spPr>
            <a:xfrm>
              <a:off x="5850209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资产自动增值</a:t>
              </a:r>
            </a:p>
          </p:txBody>
        </p:sp>
        <p:sp>
          <p:nvSpPr>
            <p:cNvPr id="44" name="圆角矩形 8">
              <a:extLst>
                <a:ext uri="{FF2B5EF4-FFF2-40B4-BE49-F238E27FC236}">
                  <a16:creationId xmlns:a16="http://schemas.microsoft.com/office/drawing/2014/main" id="{6FCEA6A6-4A07-4634-A498-F35BB2198093}"/>
                </a:ext>
              </a:extLst>
            </p:cNvPr>
            <p:cNvSpPr/>
            <p:nvPr/>
          </p:nvSpPr>
          <p:spPr>
            <a:xfrm>
              <a:off x="7720135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符合监管要求</a:t>
              </a:r>
            </a:p>
          </p:txBody>
        </p:sp>
        <p:sp>
          <p:nvSpPr>
            <p:cNvPr id="45" name="圆角矩形 9">
              <a:extLst>
                <a:ext uri="{FF2B5EF4-FFF2-40B4-BE49-F238E27FC236}">
                  <a16:creationId xmlns:a16="http://schemas.microsoft.com/office/drawing/2014/main" id="{6B097420-882A-4CF3-8E62-810FDAD72D3B}"/>
                </a:ext>
              </a:extLst>
            </p:cNvPr>
            <p:cNvSpPr/>
            <p:nvPr/>
          </p:nvSpPr>
          <p:spPr>
            <a:xfrm>
              <a:off x="1996980" y="2431072"/>
              <a:ext cx="7438757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10">
              <a:extLst>
                <a:ext uri="{FF2B5EF4-FFF2-40B4-BE49-F238E27FC236}">
                  <a16:creationId xmlns:a16="http://schemas.microsoft.com/office/drawing/2014/main" id="{085391F1-4A27-410E-8EA8-2B85708F1570}"/>
                </a:ext>
              </a:extLst>
            </p:cNvPr>
            <p:cNvSpPr/>
            <p:nvPr/>
          </p:nvSpPr>
          <p:spPr>
            <a:xfrm>
              <a:off x="2110357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智能钱包</a:t>
              </a:r>
            </a:p>
          </p:txBody>
        </p:sp>
        <p:sp>
          <p:nvSpPr>
            <p:cNvPr id="47" name="圆角矩形 11">
              <a:extLst>
                <a:ext uri="{FF2B5EF4-FFF2-40B4-BE49-F238E27FC236}">
                  <a16:creationId xmlns:a16="http://schemas.microsoft.com/office/drawing/2014/main" id="{F5C1AA41-FCEF-4024-9983-14990C64A49A}"/>
                </a:ext>
              </a:extLst>
            </p:cNvPr>
            <p:cNvSpPr/>
            <p:nvPr/>
          </p:nvSpPr>
          <p:spPr>
            <a:xfrm>
              <a:off x="3574714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消费支付</a:t>
              </a:r>
            </a:p>
          </p:txBody>
        </p:sp>
        <p:sp>
          <p:nvSpPr>
            <p:cNvPr id="48" name="圆角矩形 12">
              <a:extLst>
                <a:ext uri="{FF2B5EF4-FFF2-40B4-BE49-F238E27FC236}">
                  <a16:creationId xmlns:a16="http://schemas.microsoft.com/office/drawing/2014/main" id="{2CD02336-13F8-453C-BE7C-2D0A73D152C7}"/>
                </a:ext>
              </a:extLst>
            </p:cNvPr>
            <p:cNvSpPr/>
            <p:nvPr/>
          </p:nvSpPr>
          <p:spPr>
            <a:xfrm>
              <a:off x="6503428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投资理财</a:t>
              </a:r>
            </a:p>
          </p:txBody>
        </p:sp>
        <p:sp>
          <p:nvSpPr>
            <p:cNvPr id="49" name="圆角矩形 13">
              <a:extLst>
                <a:ext uri="{FF2B5EF4-FFF2-40B4-BE49-F238E27FC236}">
                  <a16:creationId xmlns:a16="http://schemas.microsoft.com/office/drawing/2014/main" id="{BC3B6B87-ACE0-4BA3-8B3D-27191FE7D2B8}"/>
                </a:ext>
              </a:extLst>
            </p:cNvPr>
            <p:cNvSpPr/>
            <p:nvPr/>
          </p:nvSpPr>
          <p:spPr>
            <a:xfrm>
              <a:off x="7967785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投保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理赔</a:t>
              </a:r>
            </a:p>
          </p:txBody>
        </p:sp>
        <p:sp>
          <p:nvSpPr>
            <p:cNvPr id="50" name="圆角矩形 14">
              <a:extLst>
                <a:ext uri="{FF2B5EF4-FFF2-40B4-BE49-F238E27FC236}">
                  <a16:creationId xmlns:a16="http://schemas.microsoft.com/office/drawing/2014/main" id="{86ABC1F0-6D66-4024-9913-8E9C45C58419}"/>
                </a:ext>
              </a:extLst>
            </p:cNvPr>
            <p:cNvSpPr/>
            <p:nvPr/>
          </p:nvSpPr>
          <p:spPr>
            <a:xfrm>
              <a:off x="1996063" y="3551286"/>
              <a:ext cx="7439674" cy="168342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15">
              <a:extLst>
                <a:ext uri="{FF2B5EF4-FFF2-40B4-BE49-F238E27FC236}">
                  <a16:creationId xmlns:a16="http://schemas.microsoft.com/office/drawing/2014/main" id="{3EC19E50-B587-4BE3-BA4B-8B696A8C800C}"/>
                </a:ext>
              </a:extLst>
            </p:cNvPr>
            <p:cNvSpPr/>
            <p:nvPr/>
          </p:nvSpPr>
          <p:spPr>
            <a:xfrm>
              <a:off x="2110357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银行账户</a:t>
              </a:r>
            </a:p>
          </p:txBody>
        </p:sp>
        <p:sp>
          <p:nvSpPr>
            <p:cNvPr id="52" name="圆角矩形 16">
              <a:extLst>
                <a:ext uri="{FF2B5EF4-FFF2-40B4-BE49-F238E27FC236}">
                  <a16:creationId xmlns:a16="http://schemas.microsoft.com/office/drawing/2014/main" id="{C25A6529-7311-4F84-8C25-65E55A219423}"/>
                </a:ext>
              </a:extLst>
            </p:cNvPr>
            <p:cNvSpPr/>
            <p:nvPr/>
          </p:nvSpPr>
          <p:spPr>
            <a:xfrm>
              <a:off x="3574714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基金账户</a:t>
              </a:r>
            </a:p>
          </p:txBody>
        </p:sp>
        <p:sp>
          <p:nvSpPr>
            <p:cNvPr id="53" name="圆角矩形 17">
              <a:extLst>
                <a:ext uri="{FF2B5EF4-FFF2-40B4-BE49-F238E27FC236}">
                  <a16:creationId xmlns:a16="http://schemas.microsoft.com/office/drawing/2014/main" id="{2D3BF3B2-4B4A-41BD-A9E7-D943C881B314}"/>
                </a:ext>
              </a:extLst>
            </p:cNvPr>
            <p:cNvSpPr/>
            <p:nvPr/>
          </p:nvSpPr>
          <p:spPr>
            <a:xfrm>
              <a:off x="5039071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54" name="圆角矩形 18">
              <a:extLst>
                <a:ext uri="{FF2B5EF4-FFF2-40B4-BE49-F238E27FC236}">
                  <a16:creationId xmlns:a16="http://schemas.microsoft.com/office/drawing/2014/main" id="{A8E76A06-7DE3-48D0-B4B1-80A8BA33A69A}"/>
                </a:ext>
              </a:extLst>
            </p:cNvPr>
            <p:cNvSpPr/>
            <p:nvPr/>
          </p:nvSpPr>
          <p:spPr>
            <a:xfrm>
              <a:off x="7967785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积分账户</a:t>
              </a:r>
            </a:p>
          </p:txBody>
        </p:sp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157BEE06-8682-4EDC-8ABC-E65370634A48}"/>
                </a:ext>
              </a:extLst>
            </p:cNvPr>
            <p:cNvSpPr/>
            <p:nvPr/>
          </p:nvSpPr>
          <p:spPr>
            <a:xfrm>
              <a:off x="5041648" y="37228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56" name="圆角矩形 20">
              <a:extLst>
                <a:ext uri="{FF2B5EF4-FFF2-40B4-BE49-F238E27FC236}">
                  <a16:creationId xmlns:a16="http://schemas.microsoft.com/office/drawing/2014/main" id="{74C0BA7F-CEA3-4D1E-88FF-46145E0DB05E}"/>
                </a:ext>
              </a:extLst>
            </p:cNvPr>
            <p:cNvSpPr/>
            <p:nvPr/>
          </p:nvSpPr>
          <p:spPr>
            <a:xfrm>
              <a:off x="3574714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</p:txBody>
        </p:sp>
        <p:sp>
          <p:nvSpPr>
            <p:cNvPr id="57" name="圆角矩形 21">
              <a:extLst>
                <a:ext uri="{FF2B5EF4-FFF2-40B4-BE49-F238E27FC236}">
                  <a16:creationId xmlns:a16="http://schemas.microsoft.com/office/drawing/2014/main" id="{F25B2543-FE64-447F-B2EF-4E1E498148D6}"/>
                </a:ext>
              </a:extLst>
            </p:cNvPr>
            <p:cNvSpPr/>
            <p:nvPr/>
          </p:nvSpPr>
          <p:spPr>
            <a:xfrm>
              <a:off x="7967785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大华基金</a:t>
              </a:r>
            </a:p>
          </p:txBody>
        </p:sp>
        <p:sp>
          <p:nvSpPr>
            <p:cNvPr id="58" name="圆角矩形 22">
              <a:extLst>
                <a:ext uri="{FF2B5EF4-FFF2-40B4-BE49-F238E27FC236}">
                  <a16:creationId xmlns:a16="http://schemas.microsoft.com/office/drawing/2014/main" id="{319A1A4F-3EB3-4CDF-A459-AC912A60139F}"/>
                </a:ext>
              </a:extLst>
            </p:cNvPr>
            <p:cNvSpPr/>
            <p:nvPr/>
          </p:nvSpPr>
          <p:spPr>
            <a:xfrm>
              <a:off x="5039071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平安银行</a:t>
              </a:r>
            </a:p>
          </p:txBody>
        </p:sp>
        <p:sp>
          <p:nvSpPr>
            <p:cNvPr id="59" name="圆角矩形 23">
              <a:extLst>
                <a:ext uri="{FF2B5EF4-FFF2-40B4-BE49-F238E27FC236}">
                  <a16:creationId xmlns:a16="http://schemas.microsoft.com/office/drawing/2014/main" id="{6231D0AE-60CA-4B37-AC37-2AB4DE6C147A}"/>
                </a:ext>
              </a:extLst>
            </p:cNvPr>
            <p:cNvSpPr/>
            <p:nvPr/>
          </p:nvSpPr>
          <p:spPr>
            <a:xfrm>
              <a:off x="6503428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</a:t>
              </a:r>
            </a:p>
          </p:txBody>
        </p:sp>
        <p:sp>
          <p:nvSpPr>
            <p:cNvPr id="60" name="圆角矩形 24">
              <a:extLst>
                <a:ext uri="{FF2B5EF4-FFF2-40B4-BE49-F238E27FC236}">
                  <a16:creationId xmlns:a16="http://schemas.microsoft.com/office/drawing/2014/main" id="{29B6EBDD-A1C0-4AD8-8DAB-A459534E0F68}"/>
                </a:ext>
              </a:extLst>
            </p:cNvPr>
            <p:cNvSpPr/>
            <p:nvPr/>
          </p:nvSpPr>
          <p:spPr>
            <a:xfrm>
              <a:off x="6503428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保险账户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B565B43-684C-4784-B856-1FF1BD0FE616}"/>
                </a:ext>
              </a:extLst>
            </p:cNvPr>
            <p:cNvCxnSpPr>
              <a:stCxn id="55" idx="2"/>
              <a:endCxn id="51" idx="0"/>
            </p:cNvCxnSpPr>
            <p:nvPr/>
          </p:nvCxnSpPr>
          <p:spPr>
            <a:xfrm flipH="1">
              <a:off x="2791719" y="4123291"/>
              <a:ext cx="2931291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B833F46-6942-4FB7-A133-E4C23B296433}"/>
                </a:ext>
              </a:extLst>
            </p:cNvPr>
            <p:cNvCxnSpPr>
              <a:stCxn id="55" idx="2"/>
              <a:endCxn id="52" idx="0"/>
            </p:cNvCxnSpPr>
            <p:nvPr/>
          </p:nvCxnSpPr>
          <p:spPr>
            <a:xfrm flipH="1">
              <a:off x="4256076" y="4123291"/>
              <a:ext cx="1466934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DDDCFA6-19B0-4E25-B161-B309240B0ED5}"/>
                </a:ext>
              </a:extLst>
            </p:cNvPr>
            <p:cNvCxnSpPr>
              <a:stCxn id="55" idx="2"/>
              <a:endCxn id="53" idx="0"/>
            </p:cNvCxnSpPr>
            <p:nvPr/>
          </p:nvCxnSpPr>
          <p:spPr>
            <a:xfrm flipH="1">
              <a:off x="5720433" y="4123291"/>
              <a:ext cx="257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2B2ECC5-95B2-482F-9C8D-C36B6B3F9FF9}"/>
                </a:ext>
              </a:extLst>
            </p:cNvPr>
            <p:cNvCxnSpPr>
              <a:stCxn id="55" idx="2"/>
              <a:endCxn id="54" idx="0"/>
            </p:cNvCxnSpPr>
            <p:nvPr/>
          </p:nvCxnSpPr>
          <p:spPr>
            <a:xfrm>
              <a:off x="5723010" y="4123291"/>
              <a:ext cx="292613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0E9D1EB-F764-4362-A620-CDB6912B415F}"/>
                </a:ext>
              </a:extLst>
            </p:cNvPr>
            <p:cNvCxnSpPr>
              <a:stCxn id="55" idx="2"/>
              <a:endCxn id="60" idx="0"/>
            </p:cNvCxnSpPr>
            <p:nvPr/>
          </p:nvCxnSpPr>
          <p:spPr>
            <a:xfrm>
              <a:off x="5723010" y="4123291"/>
              <a:ext cx="1461780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30">
              <a:extLst>
                <a:ext uri="{FF2B5EF4-FFF2-40B4-BE49-F238E27FC236}">
                  <a16:creationId xmlns:a16="http://schemas.microsoft.com/office/drawing/2014/main" id="{32FAEFAA-9009-418B-9005-BAD7A03F51DC}"/>
                </a:ext>
              </a:extLst>
            </p:cNvPr>
            <p:cNvSpPr/>
            <p:nvPr/>
          </p:nvSpPr>
          <p:spPr>
            <a:xfrm>
              <a:off x="5039071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67" name="圆角矩形 31">
              <a:extLst>
                <a:ext uri="{FF2B5EF4-FFF2-40B4-BE49-F238E27FC236}">
                  <a16:creationId xmlns:a16="http://schemas.microsoft.com/office/drawing/2014/main" id="{262D7F85-D5D0-42DD-9772-468916AFEC36}"/>
                </a:ext>
              </a:extLst>
            </p:cNvPr>
            <p:cNvSpPr/>
            <p:nvPr/>
          </p:nvSpPr>
          <p:spPr>
            <a:xfrm>
              <a:off x="2000596" y="5688416"/>
              <a:ext cx="7439674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33">
              <a:extLst>
                <a:ext uri="{FF2B5EF4-FFF2-40B4-BE49-F238E27FC236}">
                  <a16:creationId xmlns:a16="http://schemas.microsoft.com/office/drawing/2014/main" id="{20D919A4-E8A3-4744-8DB7-99DBB19007EC}"/>
                </a:ext>
              </a:extLst>
            </p:cNvPr>
            <p:cNvSpPr/>
            <p:nvPr/>
          </p:nvSpPr>
          <p:spPr>
            <a:xfrm>
              <a:off x="2110357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壹钱包</a:t>
              </a:r>
            </a:p>
          </p:txBody>
        </p:sp>
        <p:sp>
          <p:nvSpPr>
            <p:cNvPr id="69" name="圆角矩形 34">
              <a:extLst>
                <a:ext uri="{FF2B5EF4-FFF2-40B4-BE49-F238E27FC236}">
                  <a16:creationId xmlns:a16="http://schemas.microsoft.com/office/drawing/2014/main" id="{DE6BAF34-8240-45C6-8B50-9C863DDFC854}"/>
                </a:ext>
              </a:extLst>
            </p:cNvPr>
            <p:cNvSpPr/>
            <p:nvPr/>
          </p:nvSpPr>
          <p:spPr>
            <a:xfrm>
              <a:off x="2001513" y="1329100"/>
              <a:ext cx="7438757" cy="644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上箭头 4">
              <a:extLst>
                <a:ext uri="{FF2B5EF4-FFF2-40B4-BE49-F238E27FC236}">
                  <a16:creationId xmlns:a16="http://schemas.microsoft.com/office/drawing/2014/main" id="{06A40B1B-0049-4555-B513-A16D8C927043}"/>
                </a:ext>
              </a:extLst>
            </p:cNvPr>
            <p:cNvSpPr/>
            <p:nvPr/>
          </p:nvSpPr>
          <p:spPr>
            <a:xfrm>
              <a:off x="5478575" y="523470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上箭头 36">
              <a:extLst>
                <a:ext uri="{FF2B5EF4-FFF2-40B4-BE49-F238E27FC236}">
                  <a16:creationId xmlns:a16="http://schemas.microsoft.com/office/drawing/2014/main" id="{74AB6646-AFBF-45AF-9687-101E6EE59C9B}"/>
                </a:ext>
              </a:extLst>
            </p:cNvPr>
            <p:cNvSpPr/>
            <p:nvPr/>
          </p:nvSpPr>
          <p:spPr>
            <a:xfrm>
              <a:off x="5473584" y="309757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上箭头 37">
              <a:extLst>
                <a:ext uri="{FF2B5EF4-FFF2-40B4-BE49-F238E27FC236}">
                  <a16:creationId xmlns:a16="http://schemas.microsoft.com/office/drawing/2014/main" id="{43EEC700-FF77-4810-935F-70D5604D8CE1}"/>
                </a:ext>
              </a:extLst>
            </p:cNvPr>
            <p:cNvSpPr/>
            <p:nvPr/>
          </p:nvSpPr>
          <p:spPr>
            <a:xfrm>
              <a:off x="5473584" y="1980643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66CCEF2-A0B6-49F7-9E99-6AEE3FC0F96B}"/>
                </a:ext>
              </a:extLst>
            </p:cNvPr>
            <p:cNvSpPr/>
            <p:nvPr/>
          </p:nvSpPr>
          <p:spPr>
            <a:xfrm>
              <a:off x="1531088" y="5688416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85A244F-FEC0-4551-ABB0-0E76B6F87652}"/>
                </a:ext>
              </a:extLst>
            </p:cNvPr>
            <p:cNvSpPr/>
            <p:nvPr/>
          </p:nvSpPr>
          <p:spPr>
            <a:xfrm>
              <a:off x="1536538" y="3549909"/>
              <a:ext cx="464975" cy="168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账户体系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8F5884C-24DF-4EAF-BE3D-5780FE2F16F1}"/>
                </a:ext>
              </a:extLst>
            </p:cNvPr>
            <p:cNvSpPr/>
            <p:nvPr/>
          </p:nvSpPr>
          <p:spPr>
            <a:xfrm>
              <a:off x="1531087" y="2431072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F04D3CF-59BC-47B0-838F-DC4AFCAB9EA2}"/>
                </a:ext>
              </a:extLst>
            </p:cNvPr>
            <p:cNvSpPr/>
            <p:nvPr/>
          </p:nvSpPr>
          <p:spPr>
            <a:xfrm>
              <a:off x="1524475" y="1328717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7DF7DB6-15F3-4BE9-A15F-C014F88C9DAD}"/>
              </a:ext>
            </a:extLst>
          </p:cNvPr>
          <p:cNvSpPr txBox="1"/>
          <p:nvPr/>
        </p:nvSpPr>
        <p:spPr>
          <a:xfrm>
            <a:off x="444137" y="3034169"/>
            <a:ext cx="29913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</a:p>
        </p:txBody>
      </p:sp>
    </p:spTree>
    <p:extLst>
      <p:ext uri="{BB962C8B-B14F-4D97-AF65-F5344CB8AC3E}">
        <p14:creationId xmlns:p14="http://schemas.microsoft.com/office/powerpoint/2010/main" val="15360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87FA9E89-C474-4A2C-B4D5-D97E21F8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53893">
            <a:off x="3939143" y="2060564"/>
            <a:ext cx="3868037" cy="347768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统一账户、统一应用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E5411B-3447-429A-9D04-3CA65F3319CA}"/>
              </a:ext>
            </a:extLst>
          </p:cNvPr>
          <p:cNvSpPr txBox="1"/>
          <p:nvPr/>
        </p:nvSpPr>
        <p:spPr>
          <a:xfrm rot="497617">
            <a:off x="5770183" y="2946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33733F-C227-48E3-A34D-34B88B2048DE}"/>
              </a:ext>
            </a:extLst>
          </p:cNvPr>
          <p:cNvSpPr txBox="1"/>
          <p:nvPr/>
        </p:nvSpPr>
        <p:spPr>
          <a:xfrm rot="174115">
            <a:off x="6029917" y="4537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智慧服务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A8D3309-DB96-4ED3-BC04-F88700BCC600}"/>
              </a:ext>
            </a:extLst>
          </p:cNvPr>
          <p:cNvCxnSpPr/>
          <p:nvPr/>
        </p:nvCxnSpPr>
        <p:spPr>
          <a:xfrm flipV="1">
            <a:off x="7254020" y="292141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1B51B4-2DD1-4FB7-9AF2-31347A09BBEE}"/>
              </a:ext>
            </a:extLst>
          </p:cNvPr>
          <p:cNvCxnSpPr/>
          <p:nvPr/>
        </p:nvCxnSpPr>
        <p:spPr>
          <a:xfrm>
            <a:off x="7254020" y="335657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57CFFEC-35EA-4A64-B8D3-1A488F0E1568}"/>
              </a:ext>
            </a:extLst>
          </p:cNvPr>
          <p:cNvCxnSpPr/>
          <p:nvPr/>
        </p:nvCxnSpPr>
        <p:spPr>
          <a:xfrm>
            <a:off x="7254020" y="329206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791A3A-D548-4FC0-BC81-07DDF66E05D2}"/>
              </a:ext>
            </a:extLst>
          </p:cNvPr>
          <p:cNvCxnSpPr/>
          <p:nvPr/>
        </p:nvCxnSpPr>
        <p:spPr>
          <a:xfrm flipV="1">
            <a:off x="7254020" y="313741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B8FF2E2-2236-43A8-89FF-5244996688A2}"/>
              </a:ext>
            </a:extLst>
          </p:cNvPr>
          <p:cNvCxnSpPr/>
          <p:nvPr/>
        </p:nvCxnSpPr>
        <p:spPr>
          <a:xfrm flipV="1">
            <a:off x="7291008" y="443048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C1EDC37-D13F-4469-B266-ACB073803B5A}"/>
              </a:ext>
            </a:extLst>
          </p:cNvPr>
          <p:cNvCxnSpPr/>
          <p:nvPr/>
        </p:nvCxnSpPr>
        <p:spPr>
          <a:xfrm>
            <a:off x="7291008" y="486564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14717CF-F70F-4EDA-9140-ED6963F91911}"/>
              </a:ext>
            </a:extLst>
          </p:cNvPr>
          <p:cNvCxnSpPr/>
          <p:nvPr/>
        </p:nvCxnSpPr>
        <p:spPr>
          <a:xfrm>
            <a:off x="7291008" y="480113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B5004BC-2F0D-4B17-894B-517D30C6FCF2}"/>
              </a:ext>
            </a:extLst>
          </p:cNvPr>
          <p:cNvCxnSpPr/>
          <p:nvPr/>
        </p:nvCxnSpPr>
        <p:spPr>
          <a:xfrm flipV="1">
            <a:off x="7291008" y="464648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994132B5-7879-430E-8F18-176A8F73539E}"/>
              </a:ext>
            </a:extLst>
          </p:cNvPr>
          <p:cNvSpPr/>
          <p:nvPr/>
        </p:nvSpPr>
        <p:spPr>
          <a:xfrm rot="2222894">
            <a:off x="7347005" y="250362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路桥收费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5916771-2CC9-403C-894E-6F74211A8130}"/>
              </a:ext>
            </a:extLst>
          </p:cNvPr>
          <p:cNvSpPr/>
          <p:nvPr/>
        </p:nvSpPr>
        <p:spPr>
          <a:xfrm rot="3535489">
            <a:off x="7443305" y="326950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BB4C0C-D1FC-4371-8911-47D564786738}"/>
              </a:ext>
            </a:extLst>
          </p:cNvPr>
          <p:cNvSpPr/>
          <p:nvPr/>
        </p:nvSpPr>
        <p:spPr>
          <a:xfrm rot="2750776">
            <a:off x="8100793" y="311428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D717514-81AC-442A-B2B4-1B47C751B38D}"/>
              </a:ext>
            </a:extLst>
          </p:cNvPr>
          <p:cNvSpPr/>
          <p:nvPr/>
        </p:nvSpPr>
        <p:spPr>
          <a:xfrm rot="2750776">
            <a:off x="8055377" y="241601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998A25-DEDA-421C-8570-408B051B1FE8}"/>
              </a:ext>
            </a:extLst>
          </p:cNvPr>
          <p:cNvSpPr txBox="1"/>
          <p:nvPr/>
        </p:nvSpPr>
        <p:spPr>
          <a:xfrm>
            <a:off x="4499854" y="2865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商业信息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E240D47-0F64-4F7B-ACEB-A3F093E993F8}"/>
              </a:ext>
            </a:extLst>
          </p:cNvPr>
          <p:cNvCxnSpPr/>
          <p:nvPr/>
        </p:nvCxnSpPr>
        <p:spPr>
          <a:xfrm>
            <a:off x="4388729" y="3035744"/>
            <a:ext cx="439110" cy="33532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563A2DD-CEF9-46CB-88E7-807824ECA880}"/>
              </a:ext>
            </a:extLst>
          </p:cNvPr>
          <p:cNvSpPr txBox="1"/>
          <p:nvPr/>
        </p:nvSpPr>
        <p:spPr>
          <a:xfrm>
            <a:off x="4267076" y="3125102"/>
            <a:ext cx="43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资金账户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14AA0F2-2841-4926-97F8-42E2FC1C5A50}"/>
              </a:ext>
            </a:extLst>
          </p:cNvPr>
          <p:cNvCxnSpPr/>
          <p:nvPr/>
        </p:nvCxnSpPr>
        <p:spPr>
          <a:xfrm flipV="1">
            <a:off x="4402740" y="4106666"/>
            <a:ext cx="372126" cy="30812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7EAFF81-C6A1-4FC8-A7C1-620FF8557F5B}"/>
              </a:ext>
            </a:extLst>
          </p:cNvPr>
          <p:cNvSpPr txBox="1"/>
          <p:nvPr/>
        </p:nvSpPr>
        <p:spPr>
          <a:xfrm rot="956463">
            <a:off x="4464617" y="4324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209E36A-F40E-45EC-A2F2-6B53D9F4A516}"/>
              </a:ext>
            </a:extLst>
          </p:cNvPr>
          <p:cNvSpPr/>
          <p:nvPr/>
        </p:nvSpPr>
        <p:spPr>
          <a:xfrm rot="1410719">
            <a:off x="6553809" y="2177961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违章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D7AA94C-E21B-4DCE-9726-F698B1B9E70F}"/>
              </a:ext>
            </a:extLst>
          </p:cNvPr>
          <p:cNvSpPr/>
          <p:nvPr/>
        </p:nvSpPr>
        <p:spPr>
          <a:xfrm rot="192361">
            <a:off x="5723796" y="222079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信访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C9A1D74-131F-4EB8-BE8D-C5938A1999DC}"/>
              </a:ext>
            </a:extLst>
          </p:cNvPr>
          <p:cNvSpPr/>
          <p:nvPr/>
        </p:nvSpPr>
        <p:spPr>
          <a:xfrm rot="192361">
            <a:off x="4812371" y="208199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A7941BA-96FD-4B14-84ED-83BFA1792E44}"/>
              </a:ext>
            </a:extLst>
          </p:cNvPr>
          <p:cNvSpPr/>
          <p:nvPr/>
        </p:nvSpPr>
        <p:spPr>
          <a:xfrm rot="1208817">
            <a:off x="7359267" y="178722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B504373-1EC5-44EC-902B-7C405659E615}"/>
              </a:ext>
            </a:extLst>
          </p:cNvPr>
          <p:cNvSpPr/>
          <p:nvPr/>
        </p:nvSpPr>
        <p:spPr>
          <a:xfrm rot="2750776">
            <a:off x="7578187" y="432084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3FCDB0C-A0BE-4785-B106-E31C0C9F2007}"/>
              </a:ext>
            </a:extLst>
          </p:cNvPr>
          <p:cNvSpPr/>
          <p:nvPr/>
        </p:nvSpPr>
        <p:spPr>
          <a:xfrm rot="4037446">
            <a:off x="7558806" y="508294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6645022-0BF1-455E-9D7D-5174CA272E64}"/>
              </a:ext>
            </a:extLst>
          </p:cNvPr>
          <p:cNvSpPr/>
          <p:nvPr/>
        </p:nvSpPr>
        <p:spPr>
          <a:xfrm rot="2750776">
            <a:off x="8211992" y="496173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A5373F4-9B3C-4126-B53B-769299CF4816}"/>
              </a:ext>
            </a:extLst>
          </p:cNvPr>
          <p:cNvSpPr/>
          <p:nvPr/>
        </p:nvSpPr>
        <p:spPr>
          <a:xfrm rot="2750776">
            <a:off x="8268710" y="429124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E023384-1C19-4D29-835A-310F542914BF}"/>
              </a:ext>
            </a:extLst>
          </p:cNvPr>
          <p:cNvSpPr/>
          <p:nvPr/>
        </p:nvSpPr>
        <p:spPr>
          <a:xfrm rot="2547883">
            <a:off x="8950286" y="505300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公园景点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05B083-39D8-488B-92D8-D338784538E2}"/>
              </a:ext>
            </a:extLst>
          </p:cNvPr>
          <p:cNvSpPr/>
          <p:nvPr/>
        </p:nvSpPr>
        <p:spPr>
          <a:xfrm rot="1208817">
            <a:off x="8705577" y="220165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5A865C3-1E09-463C-85B0-3DC81225B0E9}"/>
              </a:ext>
            </a:extLst>
          </p:cNvPr>
          <p:cNvSpPr/>
          <p:nvPr/>
        </p:nvSpPr>
        <p:spPr>
          <a:xfrm rot="436633">
            <a:off x="4796065" y="3504015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122591-0CE1-438C-B742-531EDD504068}"/>
              </a:ext>
            </a:extLst>
          </p:cNvPr>
          <p:cNvSpPr/>
          <p:nvPr/>
        </p:nvSpPr>
        <p:spPr>
          <a:xfrm rot="436633">
            <a:off x="5552065" y="337613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行政缴费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B622009-D793-4D39-AA24-D6A9B2A31811}"/>
              </a:ext>
            </a:extLst>
          </p:cNvPr>
          <p:cNvSpPr/>
          <p:nvPr/>
        </p:nvSpPr>
        <p:spPr>
          <a:xfrm rot="436633">
            <a:off x="5848379" y="384961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CC15DA4-31B8-4B3C-A1F3-F2D8856F267D}"/>
              </a:ext>
            </a:extLst>
          </p:cNvPr>
          <p:cNvSpPr/>
          <p:nvPr/>
        </p:nvSpPr>
        <p:spPr>
          <a:xfrm rot="878382">
            <a:off x="6376750" y="514220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医药社保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8A7999D-E722-441F-B2B5-CE915457672F}"/>
              </a:ext>
            </a:extLst>
          </p:cNvPr>
          <p:cNvCxnSpPr>
            <a:cxnSpLocks/>
          </p:cNvCxnSpPr>
          <p:nvPr/>
        </p:nvCxnSpPr>
        <p:spPr>
          <a:xfrm>
            <a:off x="3188698" y="3761870"/>
            <a:ext cx="963330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3C961BE-8249-4778-AF8F-7E37ACDE2A8F}"/>
              </a:ext>
            </a:extLst>
          </p:cNvPr>
          <p:cNvSpPr txBox="1"/>
          <p:nvPr/>
        </p:nvSpPr>
        <p:spPr>
          <a:xfrm>
            <a:off x="3158489" y="34264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CD50E88-F340-4B71-BF6F-4D3B58FEFCA3}"/>
              </a:ext>
            </a:extLst>
          </p:cNvPr>
          <p:cNvSpPr/>
          <p:nvPr/>
        </p:nvSpPr>
        <p:spPr>
          <a:xfrm rot="2750776">
            <a:off x="7136857" y="577514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43DBD2-0F32-49ED-9559-947DBF1FCC03}"/>
              </a:ext>
            </a:extLst>
          </p:cNvPr>
          <p:cNvGrpSpPr/>
          <p:nvPr/>
        </p:nvGrpSpPr>
        <p:grpSpPr>
          <a:xfrm>
            <a:off x="654524" y="3264963"/>
            <a:ext cx="2352170" cy="1060468"/>
            <a:chOff x="446828" y="3233722"/>
            <a:chExt cx="2509340" cy="1131327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2B8DDA09-873D-42B1-8A45-4A3BB52F9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C0781215-3E9A-4BD2-87A0-A1871F95B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3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政务服务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商业服务</a:t>
            </a:r>
            <a:r>
              <a:rPr lang="zh-CN" altLang="en-US" dirty="0"/>
              <a:t>组合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FB20BE1-4444-48E8-AAA2-0F9A46D336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丰富市民应用的场景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00A1E2-53D3-456C-A37E-7653BA61E3A6}"/>
              </a:ext>
            </a:extLst>
          </p:cNvPr>
          <p:cNvGrpSpPr/>
          <p:nvPr/>
        </p:nvGrpSpPr>
        <p:grpSpPr>
          <a:xfrm>
            <a:off x="1185101" y="2076551"/>
            <a:ext cx="9821797" cy="3731056"/>
            <a:chOff x="720697" y="2887720"/>
            <a:chExt cx="9821797" cy="37310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38058F-8A87-401B-9C0B-001E4357AB5A}"/>
                </a:ext>
              </a:extLst>
            </p:cNvPr>
            <p:cNvSpPr/>
            <p:nvPr/>
          </p:nvSpPr>
          <p:spPr bwMode="auto">
            <a:xfrm>
              <a:off x="4739038" y="2887720"/>
              <a:ext cx="5803456" cy="3250745"/>
            </a:xfrm>
            <a:prstGeom prst="rect">
              <a:avLst/>
            </a:prstGeom>
            <a:solidFill>
              <a:srgbClr val="E3EA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BD6A9B-7993-4616-A0C2-0F0770C2F574}"/>
                </a:ext>
              </a:extLst>
            </p:cNvPr>
            <p:cNvSpPr/>
            <p:nvPr/>
          </p:nvSpPr>
          <p:spPr bwMode="auto">
            <a:xfrm>
              <a:off x="720698" y="2887720"/>
              <a:ext cx="2009171" cy="995083"/>
            </a:xfrm>
            <a:prstGeom prst="rect">
              <a:avLst/>
            </a:prstGeom>
            <a:solidFill>
              <a:srgbClr val="DAE3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9A9D689-DEC1-4984-9BA6-3AC7500C95CD}"/>
                </a:ext>
              </a:extLst>
            </p:cNvPr>
            <p:cNvSpPr/>
            <p:nvPr/>
          </p:nvSpPr>
          <p:spPr bwMode="auto">
            <a:xfrm>
              <a:off x="2729869" y="2894362"/>
              <a:ext cx="2009171" cy="1892791"/>
            </a:xfrm>
            <a:prstGeom prst="rect">
              <a:avLst/>
            </a:prstGeom>
            <a:solidFill>
              <a:srgbClr val="407D9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CC92E1-BAA1-49F1-9F2B-E8863E367ADF}"/>
                </a:ext>
              </a:extLst>
            </p:cNvPr>
            <p:cNvSpPr/>
            <p:nvPr/>
          </p:nvSpPr>
          <p:spPr bwMode="auto">
            <a:xfrm>
              <a:off x="2729869" y="4776564"/>
              <a:ext cx="2009171" cy="1361901"/>
            </a:xfrm>
            <a:prstGeom prst="rect">
              <a:avLst/>
            </a:prstGeom>
            <a:solidFill>
              <a:srgbClr val="CCC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EE1AE8-E51D-4697-98B1-D8D63EF410CF}"/>
                </a:ext>
              </a:extLst>
            </p:cNvPr>
            <p:cNvSpPr/>
            <p:nvPr/>
          </p:nvSpPr>
          <p:spPr bwMode="auto">
            <a:xfrm>
              <a:off x="720697" y="3882803"/>
              <a:ext cx="2009171" cy="2255662"/>
            </a:xfrm>
            <a:prstGeom prst="rect">
              <a:avLst/>
            </a:prstGeom>
            <a:solidFill>
              <a:srgbClr val="ACAD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AE5DCA-D018-41C6-9509-4497567B8153}"/>
                </a:ext>
              </a:extLst>
            </p:cNvPr>
            <p:cNvSpPr/>
            <p:nvPr/>
          </p:nvSpPr>
          <p:spPr bwMode="auto">
            <a:xfrm>
              <a:off x="4739039" y="2894362"/>
              <a:ext cx="3611585" cy="1892791"/>
            </a:xfrm>
            <a:prstGeom prst="rect">
              <a:avLst/>
            </a:prstGeom>
            <a:solidFill>
              <a:srgbClr val="F894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5F8F87-D13A-448B-BE8B-0E3796C49D05}"/>
                </a:ext>
              </a:extLst>
            </p:cNvPr>
            <p:cNvSpPr/>
            <p:nvPr/>
          </p:nvSpPr>
          <p:spPr bwMode="auto">
            <a:xfrm>
              <a:off x="720697" y="6121234"/>
              <a:ext cx="9821797" cy="497542"/>
            </a:xfrm>
            <a:prstGeom prst="rect">
              <a:avLst/>
            </a:prstGeom>
            <a:solidFill>
              <a:srgbClr val="A2E2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4A16DA-683E-42A1-A4BA-915E9D2FCE51}"/>
              </a:ext>
            </a:extLst>
          </p:cNvPr>
          <p:cNvSpPr txBox="1"/>
          <p:nvPr/>
        </p:nvSpPr>
        <p:spPr>
          <a:xfrm flipH="1">
            <a:off x="1431600" y="238942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教育培训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48F97E-D84B-4156-93FC-299DEA925598}"/>
              </a:ext>
            </a:extLst>
          </p:cNvPr>
          <p:cNvSpPr txBox="1"/>
          <p:nvPr/>
        </p:nvSpPr>
        <p:spPr>
          <a:xfrm flipH="1">
            <a:off x="3413310" y="2879332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出行服务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4F256C-69EC-4323-B4BA-4DA2DF08F8FB}"/>
              </a:ext>
            </a:extLst>
          </p:cNvPr>
          <p:cNvSpPr txBox="1"/>
          <p:nvPr/>
        </p:nvSpPr>
        <p:spPr>
          <a:xfrm flipH="1">
            <a:off x="1410737" y="3965395"/>
            <a:ext cx="15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车辆服务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1159FBF8-53BB-4656-BA2B-DEEC7AA94D05}"/>
              </a:ext>
            </a:extLst>
          </p:cNvPr>
          <p:cNvSpPr txBox="1"/>
          <p:nvPr/>
        </p:nvSpPr>
        <p:spPr>
          <a:xfrm flipH="1">
            <a:off x="3636080" y="4470295"/>
            <a:ext cx="112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D0D557-25BF-4A40-9AEE-792CE6EB3BCF}"/>
              </a:ext>
            </a:extLst>
          </p:cNvPr>
          <p:cNvSpPr/>
          <p:nvPr/>
        </p:nvSpPr>
        <p:spPr>
          <a:xfrm>
            <a:off x="6224402" y="2844922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46800-CBCF-4803-A4A2-92C0B0AEF125}"/>
              </a:ext>
            </a:extLst>
          </p:cNvPr>
          <p:cNvSpPr/>
          <p:nvPr/>
        </p:nvSpPr>
        <p:spPr>
          <a:xfrm>
            <a:off x="8998385" y="445306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F2332-2B82-46D0-9D46-46D434BF081E}"/>
              </a:ext>
            </a:extLst>
          </p:cNvPr>
          <p:cNvSpPr/>
          <p:nvPr/>
        </p:nvSpPr>
        <p:spPr>
          <a:xfrm>
            <a:off x="5365512" y="53741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5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978234-6778-4B2E-A4A8-597BE8F89D0B}"/>
              </a:ext>
            </a:extLst>
          </p:cNvPr>
          <p:cNvSpPr txBox="1"/>
          <p:nvPr/>
        </p:nvSpPr>
        <p:spPr>
          <a:xfrm>
            <a:off x="2244436" y="1343891"/>
            <a:ext cx="770312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23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E16AF6-8F7A-4FCA-9EDD-188AB0BCF096}"/>
              </a:ext>
            </a:extLst>
          </p:cNvPr>
          <p:cNvSpPr txBox="1"/>
          <p:nvPr/>
        </p:nvSpPr>
        <p:spPr>
          <a:xfrm>
            <a:off x="2570018" y="5058635"/>
            <a:ext cx="687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强排名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DE58-C50F-459E-9871-322832874535}"/>
              </a:ext>
            </a:extLst>
          </p:cNvPr>
          <p:cNvSpPr txBox="1"/>
          <p:nvPr/>
        </p:nvSpPr>
        <p:spPr>
          <a:xfrm>
            <a:off x="8763000" y="6579283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331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36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平安的商业服务内容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B3726-EA9A-4AFB-B66F-9592352F3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平安开放提供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F49151B-456C-4405-9B78-D127D101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10726"/>
              </p:ext>
            </p:extLst>
          </p:nvPr>
        </p:nvGraphicFramePr>
        <p:xfrm>
          <a:off x="1877895" y="1374332"/>
          <a:ext cx="3715062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6459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2128603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信用卡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个人小贷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平安财富宝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71731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4C8FB-11F5-4E93-AA2A-FBDC7ED51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72500"/>
              </p:ext>
            </p:extLst>
          </p:nvPr>
        </p:nvGraphicFramePr>
        <p:xfrm>
          <a:off x="6201765" y="1374332"/>
          <a:ext cx="3774189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0497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1993692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好医生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线上问诊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陆金所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个人理财产品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壹账通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支付渠道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购物（电商）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汽车导购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租房服务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售房服务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平安见证宝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电商云服务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17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30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C521DB-DA16-4C58-8DBA-C992EF7BD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从场景切入，同步建设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B3F73682-7735-4EB5-A68C-4F3E893B31DB}"/>
              </a:ext>
            </a:extLst>
          </p:cNvPr>
          <p:cNvGrpSpPr/>
          <p:nvPr/>
        </p:nvGrpSpPr>
        <p:grpSpPr>
          <a:xfrm>
            <a:off x="5396035" y="1290384"/>
            <a:ext cx="6684289" cy="1323439"/>
            <a:chOff x="523016" y="1566211"/>
            <a:chExt cx="6684289" cy="1323439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06CC9DF-5D51-46CE-8CBA-1D71169DD629}"/>
                </a:ext>
              </a:extLst>
            </p:cNvPr>
            <p:cNvSpPr/>
            <p:nvPr/>
          </p:nvSpPr>
          <p:spPr>
            <a:xfrm>
              <a:off x="1000900" y="2462193"/>
              <a:ext cx="62064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公共出行是刚需、高频场景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0E6E7B0F-285B-4333-AC55-6B9D492685B8}"/>
                </a:ext>
              </a:extLst>
            </p:cNvPr>
            <p:cNvSpPr txBox="1"/>
            <p:nvPr/>
          </p:nvSpPr>
          <p:spPr>
            <a:xfrm>
              <a:off x="1000901" y="1572374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刚需高频场景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E619805-F9CD-43A8-8594-7B416D911957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2D20DFDA-E4BC-47B8-B324-E3B6277BD7EF}"/>
              </a:ext>
            </a:extLst>
          </p:cNvPr>
          <p:cNvGrpSpPr/>
          <p:nvPr/>
        </p:nvGrpSpPr>
        <p:grpSpPr>
          <a:xfrm>
            <a:off x="5396035" y="3170950"/>
            <a:ext cx="6919958" cy="1323439"/>
            <a:chOff x="523016" y="1566211"/>
            <a:chExt cx="6919958" cy="1323439"/>
          </a:xfrm>
        </p:grpSpPr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29C2A15E-51F1-473E-A92F-B550BC66EA76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刚需场景的用户，容易沉淀与获取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B0D47801-6E9A-413B-88FB-E21D14193AC2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用户易获取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C13575CC-2A03-46B6-AA49-920B45A853A1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F306773A-9A1F-4F43-B1D0-0EEC5F5BEFC3}"/>
              </a:ext>
            </a:extLst>
          </p:cNvPr>
          <p:cNvGrpSpPr/>
          <p:nvPr/>
        </p:nvGrpSpPr>
        <p:grpSpPr>
          <a:xfrm>
            <a:off x="5396035" y="5051515"/>
            <a:ext cx="6919958" cy="1323439"/>
            <a:chOff x="523016" y="1566211"/>
            <a:chExt cx="6919958" cy="1323439"/>
          </a:xfrm>
        </p:grpSpPr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15A4623A-98CA-417C-BCEA-FABD59DFB6BF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统一账户、智慧生活，容易从刚需场景开拓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6637D306-EFD0-4E73-9F3F-29B0AD0F084D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业务易拓展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1AD59F8-B281-4D1B-9668-8AE1DB32E013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sp>
        <p:nvSpPr>
          <p:cNvPr id="42" name="Oval 5">
            <a:extLst>
              <a:ext uri="{FF2B5EF4-FFF2-40B4-BE49-F238E27FC236}">
                <a16:creationId xmlns:a16="http://schemas.microsoft.com/office/drawing/2014/main" id="{AE48019C-C52B-4A1A-8382-A6701D0C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80" y="2430771"/>
            <a:ext cx="1521933" cy="1521933"/>
          </a:xfrm>
          <a:prstGeom prst="ellipse">
            <a:avLst/>
          </a:prstGeom>
          <a:solidFill>
            <a:srgbClr val="1F608B">
              <a:lumMod val="75000"/>
            </a:srgbClr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43" name="Group 55">
            <a:extLst>
              <a:ext uri="{FF2B5EF4-FFF2-40B4-BE49-F238E27FC236}">
                <a16:creationId xmlns:a16="http://schemas.microsoft.com/office/drawing/2014/main" id="{A4D42AD0-8C1E-4A1F-ABA1-C073D80D898E}"/>
              </a:ext>
            </a:extLst>
          </p:cNvPr>
          <p:cNvGrpSpPr/>
          <p:nvPr/>
        </p:nvGrpSpPr>
        <p:grpSpPr>
          <a:xfrm>
            <a:off x="1119259" y="2257147"/>
            <a:ext cx="1868076" cy="1868076"/>
            <a:chOff x="1119258" y="2257147"/>
            <a:chExt cx="1868076" cy="1868076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465912A9-82EF-4607-BF21-690F7710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3A52BB2-7FC5-485C-9ACE-475DFD65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AC38EB77-6744-4D75-B2FC-0B4D57EB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B215F3E-0A07-471D-88D6-C563BCCC4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4883044-7E8A-47AD-BFBA-E6BBDAAE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1DB2C22-293F-47A8-B5D7-D8F1224F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82EE7D9-E8C7-4085-919F-DFF6C7F4E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72308FB-A017-483E-A971-730F5176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8F64224-57AE-45FB-A58B-3DE46DC0B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B14F763-8187-4E7C-93CC-56248616F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F2C4DB83-A4C0-47A2-89AF-2554E56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EE70FD7-88FB-4CFF-A335-8C7480CDA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6" name="KSO_Shape">
            <a:extLst>
              <a:ext uri="{FF2B5EF4-FFF2-40B4-BE49-F238E27FC236}">
                <a16:creationId xmlns:a16="http://schemas.microsoft.com/office/drawing/2014/main" id="{75933E55-6DF8-4CAE-B5F2-68D3F2DBD4EB}"/>
              </a:ext>
            </a:extLst>
          </p:cNvPr>
          <p:cNvSpPr>
            <a:spLocks/>
          </p:cNvSpPr>
          <p:nvPr/>
        </p:nvSpPr>
        <p:spPr bwMode="auto">
          <a:xfrm>
            <a:off x="1801506" y="2893327"/>
            <a:ext cx="546303" cy="619780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370853" y="4433374"/>
            <a:ext cx="340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从公共交通一卡通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</a:t>
            </a:r>
          </a:p>
        </p:txBody>
      </p:sp>
    </p:spTree>
    <p:extLst>
      <p:ext uri="{BB962C8B-B14F-4D97-AF65-F5344CB8AC3E}">
        <p14:creationId xmlns:p14="http://schemas.microsoft.com/office/powerpoint/2010/main" val="101670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B97B62-A05D-406B-8C5B-870580AE1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统一的用户入口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8CC84-D1AF-43EA-8D0C-0E8405A098B1}"/>
              </a:ext>
            </a:extLst>
          </p:cNvPr>
          <p:cNvGrpSpPr/>
          <p:nvPr/>
        </p:nvGrpSpPr>
        <p:grpSpPr>
          <a:xfrm>
            <a:off x="1390715" y="2426693"/>
            <a:ext cx="1584176" cy="1654444"/>
            <a:chOff x="1495144" y="4629451"/>
            <a:chExt cx="1584176" cy="1654444"/>
          </a:xfrm>
        </p:grpSpPr>
        <p:sp>
          <p:nvSpPr>
            <p:cNvPr id="4" name="圆角矩形 155">
              <a:extLst>
                <a:ext uri="{FF2B5EF4-FFF2-40B4-BE49-F238E27FC236}">
                  <a16:creationId xmlns:a16="http://schemas.microsoft.com/office/drawing/2014/main" id="{DD750E7E-287D-46B3-A758-8963CC075113}"/>
                </a:ext>
              </a:extLst>
            </p:cNvPr>
            <p:cNvSpPr/>
            <p:nvPr/>
          </p:nvSpPr>
          <p:spPr bwMode="auto">
            <a:xfrm>
              <a:off x="1495144" y="4629451"/>
              <a:ext cx="1584176" cy="1073151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圆角矩形 156">
              <a:extLst>
                <a:ext uri="{FF2B5EF4-FFF2-40B4-BE49-F238E27FC236}">
                  <a16:creationId xmlns:a16="http://schemas.microsoft.com/office/drawing/2014/main" id="{65ADC480-B5E7-4A65-8610-235F81FC8A1E}"/>
                </a:ext>
              </a:extLst>
            </p:cNvPr>
            <p:cNvSpPr/>
            <p:nvPr/>
          </p:nvSpPr>
          <p:spPr bwMode="auto">
            <a:xfrm>
              <a:off x="1586133" y="4757207"/>
              <a:ext cx="1379766" cy="817639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1C94CA-79EB-4E79-B86B-D7A78DD5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51" y="4757207"/>
              <a:ext cx="1255130" cy="1526688"/>
            </a:xfrm>
            <a:prstGeom prst="rect">
              <a:avLst/>
            </a:prstGeom>
          </p:spPr>
        </p:pic>
      </p:grpSp>
      <p:pic>
        <p:nvPicPr>
          <p:cNvPr id="8" name="Picture 162">
            <a:extLst>
              <a:ext uri="{FF2B5EF4-FFF2-40B4-BE49-F238E27FC236}">
                <a16:creationId xmlns:a16="http://schemas.microsoft.com/office/drawing/2014/main" id="{95DD98A0-B5D6-485D-AAB3-B8BF113A8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35" y="1880956"/>
            <a:ext cx="1245252" cy="2503178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3079E3-18B1-446D-BA83-6F72D4FDD492}"/>
              </a:ext>
            </a:extLst>
          </p:cNvPr>
          <p:cNvSpPr txBox="1"/>
          <p:nvPr/>
        </p:nvSpPr>
        <p:spPr>
          <a:xfrm>
            <a:off x="1287780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4842A4-BD3F-4BAD-BDBD-2AB7DFF3D0D6}"/>
              </a:ext>
            </a:extLst>
          </p:cNvPr>
          <p:cNvSpPr txBox="1"/>
          <p:nvPr/>
        </p:nvSpPr>
        <p:spPr>
          <a:xfrm>
            <a:off x="5034861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CC4E2-C1F0-4979-82A7-440F502C59E9}"/>
              </a:ext>
            </a:extLst>
          </p:cNvPr>
          <p:cNvSpPr txBox="1"/>
          <p:nvPr/>
        </p:nvSpPr>
        <p:spPr>
          <a:xfrm>
            <a:off x="3377424" y="5825424"/>
            <a:ext cx="543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关联用户的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统一账户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 descr="1">
            <a:extLst>
              <a:ext uri="{FF2B5EF4-FFF2-40B4-BE49-F238E27FC236}">
                <a16:creationId xmlns:a16="http://schemas.microsoft.com/office/drawing/2014/main" id="{A69CD629-71F0-4B69-87D3-898874115C2F}"/>
              </a:ext>
            </a:extLst>
          </p:cNvPr>
          <p:cNvSpPr/>
          <p:nvPr/>
        </p:nvSpPr>
        <p:spPr>
          <a:xfrm>
            <a:off x="9037542" y="2214573"/>
            <a:ext cx="1497389" cy="1497389"/>
          </a:xfrm>
          <a:prstGeom prst="ellipse">
            <a:avLst/>
          </a:prstGeom>
          <a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0737D-2684-407D-8F8C-443496A3ABF1}"/>
              </a:ext>
            </a:extLst>
          </p:cNvPr>
          <p:cNvSpPr txBox="1"/>
          <p:nvPr/>
        </p:nvSpPr>
        <p:spPr>
          <a:xfrm>
            <a:off x="8833736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生物识别</a:t>
            </a:r>
          </a:p>
        </p:txBody>
      </p:sp>
    </p:spTree>
    <p:extLst>
      <p:ext uri="{BB962C8B-B14F-4D97-AF65-F5344CB8AC3E}">
        <p14:creationId xmlns:p14="http://schemas.microsoft.com/office/powerpoint/2010/main" val="121261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527C088-699A-4AF2-A5EB-280BA93988B9}"/>
              </a:ext>
            </a:extLst>
          </p:cNvPr>
          <p:cNvSpPr txBox="1"/>
          <p:nvPr/>
        </p:nvSpPr>
        <p:spPr>
          <a:xfrm>
            <a:off x="2924943" y="629990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DAA38AE-1794-46E2-8EF7-D6D08FF7D703}"/>
              </a:ext>
            </a:extLst>
          </p:cNvPr>
          <p:cNvSpPr txBox="1"/>
          <p:nvPr/>
        </p:nvSpPr>
        <p:spPr>
          <a:xfrm>
            <a:off x="6947419" y="81679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</p:spTree>
    <p:extLst>
      <p:ext uri="{BB962C8B-B14F-4D97-AF65-F5344CB8AC3E}">
        <p14:creationId xmlns:p14="http://schemas.microsoft.com/office/powerpoint/2010/main" val="5043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3" grpId="0"/>
      <p:bldP spid="123" grpId="0"/>
      <p:bldP spid="1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35906134376&amp;di=ec6eabbcccb5c32c8128bb48649bb31e&amp;imgtype=0&amp;src=http%3A%2F%2Feasyread.ph.126.net%2FhsxnShbVCp4mfy2WIETtgQ%3D%3D%2F7916881743198252947.jpg">
            <a:extLst>
              <a:ext uri="{FF2B5EF4-FFF2-40B4-BE49-F238E27FC236}">
                <a16:creationId xmlns:a16="http://schemas.microsoft.com/office/drawing/2014/main" id="{1FC76B39-5EF2-4B63-9F15-8175254F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50" y="349666"/>
            <a:ext cx="2962821" cy="1731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066B6A-8981-4767-9A6D-E4CB57A27F92}"/>
              </a:ext>
            </a:extLst>
          </p:cNvPr>
          <p:cNvSpPr txBox="1"/>
          <p:nvPr/>
        </p:nvSpPr>
        <p:spPr>
          <a:xfrm>
            <a:off x="-468000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</a:p>
        </p:txBody>
      </p:sp>
      <p:pic>
        <p:nvPicPr>
          <p:cNvPr id="3076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9B2D790A-5CB9-4E63-83C6-54564EBB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42113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06793E-B5E7-4F11-95DC-E620D779792D}"/>
              </a:ext>
            </a:extLst>
          </p:cNvPr>
          <p:cNvSpPr txBox="1"/>
          <p:nvPr/>
        </p:nvSpPr>
        <p:spPr>
          <a:xfrm>
            <a:off x="4471080" y="2753380"/>
            <a:ext cx="26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</a:p>
        </p:txBody>
      </p:sp>
      <p:sp>
        <p:nvSpPr>
          <p:cNvPr id="5" name="AutoShape 6" descr="https://timgsa.baidu.com/timg?image&amp;quality=80&amp;size=b9999_10000&amp;sec=1535907708138&amp;di=9b0f6f30e7135b6712cec42a31eb7169&amp;imgtype=0&amp;src=http%3A%2F%2F5b0988e595225.cdn.sohucs.com%2Fimages%2F20171218%2F692a4178f97648738f538c6033131ba1.jpeg">
            <a:extLst>
              <a:ext uri="{FF2B5EF4-FFF2-40B4-BE49-F238E27FC236}">
                <a16:creationId xmlns:a16="http://schemas.microsoft.com/office/drawing/2014/main" id="{6F007880-52BA-4536-981C-F718CD61B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E7053-B587-4120-988C-A53DB600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393" y="349666"/>
            <a:ext cx="2962821" cy="1748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4D0967-1458-4152-856D-D3EC1FDC8205}"/>
              </a:ext>
            </a:extLst>
          </p:cNvPr>
          <p:cNvSpPr txBox="1"/>
          <p:nvPr/>
        </p:nvSpPr>
        <p:spPr>
          <a:xfrm>
            <a:off x="9380135" y="871199"/>
            <a:ext cx="28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常熟</a:t>
            </a:r>
          </a:p>
        </p:txBody>
      </p:sp>
    </p:spTree>
    <p:extLst>
      <p:ext uri="{BB962C8B-B14F-4D97-AF65-F5344CB8AC3E}">
        <p14:creationId xmlns:p14="http://schemas.microsoft.com/office/powerpoint/2010/main" val="244160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MH_Other_12">
            <a:extLst>
              <a:ext uri="{FF2B5EF4-FFF2-40B4-BE49-F238E27FC236}">
                <a16:creationId xmlns:a16="http://schemas.microsoft.com/office/drawing/2014/main" id="{16CAE4E9-C56B-4ABB-8F07-F756398E9FC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72207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9" name="MH_Other_13">
            <a:extLst>
              <a:ext uri="{FF2B5EF4-FFF2-40B4-BE49-F238E27FC236}">
                <a16:creationId xmlns:a16="http://schemas.microsoft.com/office/drawing/2014/main" id="{14CCCC7F-8840-4B45-AA97-45366D58E1F3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938065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H_Other_14">
            <a:extLst>
              <a:ext uri="{FF2B5EF4-FFF2-40B4-BE49-F238E27FC236}">
                <a16:creationId xmlns:a16="http://schemas.microsoft.com/office/drawing/2014/main" id="{E58B68F9-7A94-419B-979E-848CC76CE18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1163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1" name="MH_Other_15">
            <a:extLst>
              <a:ext uri="{FF2B5EF4-FFF2-40B4-BE49-F238E27FC236}">
                <a16:creationId xmlns:a16="http://schemas.microsoft.com/office/drawing/2014/main" id="{FF20C403-7013-437F-BA26-AFC1C6E3F5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0505" y="2293537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MH_Other_17">
            <a:extLst>
              <a:ext uri="{FF2B5EF4-FFF2-40B4-BE49-F238E27FC236}">
                <a16:creationId xmlns:a16="http://schemas.microsoft.com/office/drawing/2014/main" id="{9DC0E06B-D4CE-4DB5-BB41-FA9A4AA428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848436" y="3467234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3" name="MH_Other_18">
            <a:extLst>
              <a:ext uri="{FF2B5EF4-FFF2-40B4-BE49-F238E27FC236}">
                <a16:creationId xmlns:a16="http://schemas.microsoft.com/office/drawing/2014/main" id="{2168E1E4-2EAB-4182-9067-CF0049A914A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826280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H_Other_19">
            <a:extLst>
              <a:ext uri="{FF2B5EF4-FFF2-40B4-BE49-F238E27FC236}">
                <a16:creationId xmlns:a16="http://schemas.microsoft.com/office/drawing/2014/main" id="{8D6E9B7F-B033-4ADB-BE1A-36925F0B18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49988" y="4258823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5" name="MH_Other_20">
            <a:extLst>
              <a:ext uri="{FF2B5EF4-FFF2-40B4-BE49-F238E27FC236}">
                <a16:creationId xmlns:a16="http://schemas.microsoft.com/office/drawing/2014/main" id="{60663043-280E-414A-B8B0-5F6CE7EBC8E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129327" y="4343457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连接市民用户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通过建立统一账户，通过公共服务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商业服务，通过支付体系，服务用户</a:t>
            </a:r>
          </a:p>
        </p:txBody>
      </p:sp>
      <p:sp>
        <p:nvSpPr>
          <p:cNvPr id="79" name="MH_SubTitle_2">
            <a:extLst>
              <a:ext uri="{FF2B5EF4-FFF2-40B4-BE49-F238E27FC236}">
                <a16:creationId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0" name="MH_Text_3">
            <a:extLst>
              <a:ext uri="{FF2B5EF4-FFF2-40B4-BE49-F238E27FC236}">
                <a16:creationId xmlns:a16="http://schemas.microsoft.com/office/drawing/2014/main" id="{1B4AF5D3-647A-4343-9F65-ABD83CE8AC42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70941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通过用户大数据，运用不同分析分析维度进行数据分析</a:t>
            </a:r>
          </a:p>
        </p:txBody>
      </p:sp>
      <p:sp>
        <p:nvSpPr>
          <p:cNvPr id="81" name="MH_SubTitle_3">
            <a:extLst>
              <a:ext uri="{FF2B5EF4-FFF2-40B4-BE49-F238E27FC236}">
                <a16:creationId xmlns:a16="http://schemas.microsoft.com/office/drawing/2014/main" id="{13B17F57-7868-49A6-8F80-6040920AFEBC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82" name="MH_Text_4">
            <a:extLst>
              <a:ext uri="{FF2B5EF4-FFF2-40B4-BE49-F238E27FC236}">
                <a16:creationId xmlns:a16="http://schemas.microsoft.com/office/drawing/2014/main" id="{8B7627A8-A1E1-43D9-96DA-35E80F3812D2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313178" y="5133739"/>
            <a:ext cx="225287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根据数据分析的结果，改善城市治理结果</a:t>
            </a:r>
          </a:p>
        </p:txBody>
      </p:sp>
      <p:sp>
        <p:nvSpPr>
          <p:cNvPr id="83" name="MH_SubTitle_4">
            <a:extLst>
              <a:ext uri="{FF2B5EF4-FFF2-40B4-BE49-F238E27FC236}">
                <a16:creationId xmlns:a16="http://schemas.microsoft.com/office/drawing/2014/main" id="{687B6AE3-5BA5-4201-B723-E7410014D8E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KSO_Shape">
            <a:extLst>
              <a:ext uri="{FF2B5EF4-FFF2-40B4-BE49-F238E27FC236}">
                <a16:creationId xmlns:a16="http://schemas.microsoft.com/office/drawing/2014/main" id="{5F175C8D-E7B9-4CC6-ACA2-1455029DCDF3}"/>
              </a:ext>
            </a:extLst>
          </p:cNvPr>
          <p:cNvSpPr>
            <a:spLocks/>
          </p:cNvSpPr>
          <p:nvPr/>
        </p:nvSpPr>
        <p:spPr bwMode="auto">
          <a:xfrm>
            <a:off x="6257693" y="2434579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KSO_Shape">
            <a:extLst>
              <a:ext uri="{FF2B5EF4-FFF2-40B4-BE49-F238E27FC236}">
                <a16:creationId xmlns:a16="http://schemas.microsoft.com/office/drawing/2014/main" id="{62D9777E-0830-4A91-996B-E65A33208F8C}"/>
              </a:ext>
            </a:extLst>
          </p:cNvPr>
          <p:cNvSpPr>
            <a:spLocks/>
          </p:cNvSpPr>
          <p:nvPr/>
        </p:nvSpPr>
        <p:spPr bwMode="auto">
          <a:xfrm>
            <a:off x="9199236" y="4479763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L 形 88">
            <a:extLst>
              <a:ext uri="{FF2B5EF4-FFF2-40B4-BE49-F238E27FC236}">
                <a16:creationId xmlns:a16="http://schemas.microsoft.com/office/drawing/2014/main" id="{1DC5A342-862B-419D-BC5D-CE1AEE4A6832}"/>
              </a:ext>
            </a:extLst>
          </p:cNvPr>
          <p:cNvSpPr/>
          <p:nvPr/>
        </p:nvSpPr>
        <p:spPr>
          <a:xfrm rot="18938718">
            <a:off x="5154329" y="3061995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05D56BB-7B0E-4F58-9260-1FC31FAF9409}"/>
              </a:ext>
            </a:extLst>
          </p:cNvPr>
          <p:cNvSpPr/>
          <p:nvPr/>
        </p:nvSpPr>
        <p:spPr>
          <a:xfrm>
            <a:off x="3591401" y="969818"/>
            <a:ext cx="4949926" cy="26418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http://img.doit.com.cn/uploadpic/2013/1226/5872251.jpg">
            <a:extLst>
              <a:ext uri="{FF2B5EF4-FFF2-40B4-BE49-F238E27FC236}">
                <a16:creationId xmlns:a16="http://schemas.microsoft.com/office/drawing/2014/main" id="{4BB9E7D8-6F17-49A1-8AD0-C3878630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65252" y="765627"/>
            <a:ext cx="4269470" cy="3060802"/>
          </a:xfrm>
          <a:prstGeom prst="rect">
            <a:avLst/>
          </a:prstGeom>
          <a:noFill/>
        </p:spPr>
      </p:pic>
      <p:sp>
        <p:nvSpPr>
          <p:cNvPr id="6" name="KSO_Shape">
            <a:extLst>
              <a:ext uri="{FF2B5EF4-FFF2-40B4-BE49-F238E27FC236}">
                <a16:creationId xmlns:a16="http://schemas.microsoft.com/office/drawing/2014/main" id="{2D4ADA67-9D51-4DC2-811A-157534F0650A}"/>
              </a:ext>
            </a:extLst>
          </p:cNvPr>
          <p:cNvSpPr>
            <a:spLocks/>
          </p:cNvSpPr>
          <p:nvPr/>
        </p:nvSpPr>
        <p:spPr bwMode="auto">
          <a:xfrm>
            <a:off x="1577500" y="4256077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E1131F-7DC3-47A1-899D-D5823694981B}"/>
              </a:ext>
            </a:extLst>
          </p:cNvPr>
          <p:cNvSpPr/>
          <p:nvPr/>
        </p:nvSpPr>
        <p:spPr>
          <a:xfrm>
            <a:off x="1335832" y="3933853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EC0A643E-9553-4883-88EC-D71824BAF8D2}"/>
              </a:ext>
            </a:extLst>
          </p:cNvPr>
          <p:cNvSpPr/>
          <p:nvPr/>
        </p:nvSpPr>
        <p:spPr>
          <a:xfrm>
            <a:off x="4477517" y="4175521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8EDAB3-2221-406D-B72D-2C14E19B61D7}"/>
              </a:ext>
            </a:extLst>
          </p:cNvPr>
          <p:cNvSpPr/>
          <p:nvPr/>
        </p:nvSpPr>
        <p:spPr>
          <a:xfrm>
            <a:off x="3994181" y="3933853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id="{81B85EE0-4767-410B-BCA2-4126B291DAD6}"/>
              </a:ext>
            </a:extLst>
          </p:cNvPr>
          <p:cNvSpPr/>
          <p:nvPr/>
        </p:nvSpPr>
        <p:spPr>
          <a:xfrm>
            <a:off x="6974754" y="4256077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246DFE-605E-478C-88C0-09500DB26565}"/>
              </a:ext>
            </a:extLst>
          </p:cNvPr>
          <p:cNvSpPr/>
          <p:nvPr/>
        </p:nvSpPr>
        <p:spPr>
          <a:xfrm>
            <a:off x="6652530" y="3933853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89C18C2C-9EA9-4210-B352-7B095F6FA21A}"/>
              </a:ext>
            </a:extLst>
          </p:cNvPr>
          <p:cNvSpPr/>
          <p:nvPr/>
        </p:nvSpPr>
        <p:spPr>
          <a:xfrm>
            <a:off x="9713660" y="4175521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699A85-95EF-4EFB-B2B3-0E447EF55BA4}"/>
              </a:ext>
            </a:extLst>
          </p:cNvPr>
          <p:cNvSpPr/>
          <p:nvPr/>
        </p:nvSpPr>
        <p:spPr>
          <a:xfrm>
            <a:off x="9230323" y="3853297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9D84D228-F1BD-43BF-8839-9C1F5F7A054E}"/>
              </a:ext>
            </a:extLst>
          </p:cNvPr>
          <p:cNvSpPr/>
          <p:nvPr/>
        </p:nvSpPr>
        <p:spPr>
          <a:xfrm>
            <a:off x="6652530" y="2564400"/>
            <a:ext cx="3141685" cy="2255569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FE7D5388-3854-4F88-8284-8C0866C4B97B}"/>
              </a:ext>
            </a:extLst>
          </p:cNvPr>
          <p:cNvSpPr/>
          <p:nvPr/>
        </p:nvSpPr>
        <p:spPr>
          <a:xfrm rot="16491802">
            <a:off x="2068821" y="2380304"/>
            <a:ext cx="3045160" cy="3136478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0B191BEF-37AA-47C7-A351-8AB852231E60}"/>
              </a:ext>
            </a:extLst>
          </p:cNvPr>
          <p:cNvSpPr/>
          <p:nvPr/>
        </p:nvSpPr>
        <p:spPr>
          <a:xfrm rot="1012559">
            <a:off x="6974754" y="3450517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99106F1-046C-4F26-886E-E778693A1BC5}"/>
              </a:ext>
            </a:extLst>
          </p:cNvPr>
          <p:cNvSpPr/>
          <p:nvPr/>
        </p:nvSpPr>
        <p:spPr>
          <a:xfrm rot="16042002">
            <a:off x="4418656" y="3391658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6FDAA800-25B4-4DC1-A70E-D36EA8A431B6}"/>
              </a:ext>
            </a:extLst>
          </p:cNvPr>
          <p:cNvSpPr/>
          <p:nvPr/>
        </p:nvSpPr>
        <p:spPr>
          <a:xfrm>
            <a:off x="1174720" y="5383862"/>
            <a:ext cx="1933345" cy="966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大容量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集合城市人群信息</a:t>
            </a:r>
          </a:p>
          <a:p>
            <a:pPr algn="ctr"/>
            <a:endParaRPr lang="zh-CN" altLang="en-US" dirty="0"/>
          </a:p>
        </p:txBody>
      </p:sp>
      <p:sp>
        <p:nvSpPr>
          <p:cNvPr id="19" name="圆角矩形 37">
            <a:extLst>
              <a:ext uri="{FF2B5EF4-FFF2-40B4-BE49-F238E27FC236}">
                <a16:creationId xmlns:a16="http://schemas.microsoft.com/office/drawing/2014/main" id="{C051FAB6-73E7-46F8-A12D-46B1C04300B5}"/>
              </a:ext>
            </a:extLst>
          </p:cNvPr>
          <p:cNvSpPr/>
          <p:nvPr/>
        </p:nvSpPr>
        <p:spPr>
          <a:xfrm>
            <a:off x="3752513" y="5383862"/>
            <a:ext cx="1933345" cy="9666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实时性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实时数据分析结果</a:t>
            </a:r>
          </a:p>
          <a:p>
            <a:pPr algn="ctr"/>
            <a:endParaRPr lang="zh-CN" altLang="en-US" dirty="0"/>
          </a:p>
        </p:txBody>
      </p:sp>
      <p:sp>
        <p:nvSpPr>
          <p:cNvPr id="20" name="圆角矩形 38">
            <a:extLst>
              <a:ext uri="{FF2B5EF4-FFF2-40B4-BE49-F238E27FC236}">
                <a16:creationId xmlns:a16="http://schemas.microsoft.com/office/drawing/2014/main" id="{3B1912BB-155E-4CB5-A977-9E59A42AA94C}"/>
              </a:ext>
            </a:extLst>
          </p:cNvPr>
          <p:cNvSpPr/>
          <p:nvPr/>
        </p:nvSpPr>
        <p:spPr>
          <a:xfrm>
            <a:off x="6410862" y="5383862"/>
            <a:ext cx="1933345" cy="966672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真实性</a:t>
            </a: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准确信息识别调用</a:t>
            </a:r>
          </a:p>
          <a:p>
            <a:pPr algn="ctr"/>
            <a:endParaRPr lang="zh-CN" altLang="en-US" dirty="0"/>
          </a:p>
        </p:txBody>
      </p:sp>
      <p:sp>
        <p:nvSpPr>
          <p:cNvPr id="21" name="圆角矩形 39">
            <a:extLst>
              <a:ext uri="{FF2B5EF4-FFF2-40B4-BE49-F238E27FC236}">
                <a16:creationId xmlns:a16="http://schemas.microsoft.com/office/drawing/2014/main" id="{B8731701-AFBC-45CB-A31F-B4C10B80AC0B}"/>
              </a:ext>
            </a:extLst>
          </p:cNvPr>
          <p:cNvSpPr/>
          <p:nvPr/>
        </p:nvSpPr>
        <p:spPr>
          <a:xfrm>
            <a:off x="8988655" y="5383862"/>
            <a:ext cx="1933345" cy="9666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本地化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数据落地到业务方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206F87-E2F4-4415-8E1B-34074978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平安大数据基础平台</a:t>
            </a:r>
          </a:p>
        </p:txBody>
      </p:sp>
    </p:spTree>
    <p:extLst>
      <p:ext uri="{BB962C8B-B14F-4D97-AF65-F5344CB8AC3E}">
        <p14:creationId xmlns:p14="http://schemas.microsoft.com/office/powerpoint/2010/main" val="207058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FA6BA0-7B92-4607-B50E-40FFED133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数据分析指导城市治理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AF59BC-4174-4F6F-A7FB-834D735C4C7A}"/>
              </a:ext>
            </a:extLst>
          </p:cNvPr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003B2AE-4E30-44D9-BA0D-925BA07DA25A}"/>
              </a:ext>
            </a:extLst>
          </p:cNvPr>
          <p:cNvSpPr txBox="1"/>
          <p:nvPr/>
        </p:nvSpPr>
        <p:spPr>
          <a:xfrm>
            <a:off x="1715474" y="3638262"/>
            <a:ext cx="285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7F0482-3922-493D-A66F-61C413A12E2C}"/>
              </a:ext>
            </a:extLst>
          </p:cNvPr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FBF5045-0E20-417A-8D57-03EEFCABFA9C}"/>
              </a:ext>
            </a:extLst>
          </p:cNvPr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7BCF1F-0B1D-4A99-8475-FD60235DE163}"/>
              </a:ext>
            </a:extLst>
          </p:cNvPr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2E3F03D8-1870-4148-AF80-B1E46A7EAD93}"/>
              </a:ext>
            </a:extLst>
          </p:cNvPr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F61384-F683-4F02-B64E-AF3839119F88}"/>
              </a:ext>
            </a:extLst>
          </p:cNvPr>
          <p:cNvSpPr/>
          <p:nvPr/>
        </p:nvSpPr>
        <p:spPr>
          <a:xfrm>
            <a:off x="2650043" y="22118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A96BCB25-CA72-4FC8-AEF8-609D7F5B7C2E}"/>
              </a:ext>
            </a:extLst>
          </p:cNvPr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39E946-50A9-4791-825F-6113B9FC68EB}"/>
              </a:ext>
            </a:extLst>
          </p:cNvPr>
          <p:cNvSpPr/>
          <p:nvPr/>
        </p:nvSpPr>
        <p:spPr>
          <a:xfrm>
            <a:off x="863524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A0256F66-4CCD-48B5-B6C0-457E80EAD2BD}"/>
              </a:ext>
            </a:extLst>
          </p:cNvPr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75D55-B1C4-4120-AD69-665D60AFBDD2}"/>
              </a:ext>
            </a:extLst>
          </p:cNvPr>
          <p:cNvSpPr/>
          <p:nvPr/>
        </p:nvSpPr>
        <p:spPr>
          <a:xfrm>
            <a:off x="4144628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辅助政府决策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1B8672A-BE30-4853-BB11-DA695476608A}"/>
              </a:ext>
            </a:extLst>
          </p:cNvPr>
          <p:cNvSpPr txBox="1"/>
          <p:nvPr/>
        </p:nvSpPr>
        <p:spPr>
          <a:xfrm>
            <a:off x="6328000" y="2873481"/>
            <a:ext cx="494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平台的智慧城市建设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86CD699-EF4E-41CF-8A8B-EE290F26BA2C}"/>
              </a:ext>
            </a:extLst>
          </p:cNvPr>
          <p:cNvSpPr txBox="1"/>
          <p:nvPr/>
        </p:nvSpPr>
        <p:spPr>
          <a:xfrm>
            <a:off x="6328000" y="3385769"/>
            <a:ext cx="4527266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</p:spTree>
    <p:extLst>
      <p:ext uri="{BB962C8B-B14F-4D97-AF65-F5344CB8AC3E}">
        <p14:creationId xmlns:p14="http://schemas.microsoft.com/office/powerpoint/2010/main" val="186175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DF18D0-F1FC-4AC5-9AC5-DC5F2F4A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0" y="2192475"/>
            <a:ext cx="4451490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0FB62F-EF70-4350-ADCA-6570EF8D5F7D}"/>
              </a:ext>
            </a:extLst>
          </p:cNvPr>
          <p:cNvSpPr txBox="1"/>
          <p:nvPr/>
        </p:nvSpPr>
        <p:spPr>
          <a:xfrm>
            <a:off x="1313895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景区车辆预约通行</a:t>
            </a:r>
          </a:p>
        </p:txBody>
      </p:sp>
      <p:pic>
        <p:nvPicPr>
          <p:cNvPr id="2" name="Picture 2" descr="https://timgsa.baidu.com/timg?image&amp;quality=80&amp;size=b9999_10000&amp;sec=1535908965041&amp;di=fde9895c6a903546ef44692db909cb8e&amp;imgtype=0&amp;src=http%3A%2F%2Fpic.baike.soso.com%2Fugc%2Fbaikepic2%2F2555%2F20151228160855-1468629054.jpg%2F0">
            <a:extLst>
              <a:ext uri="{FF2B5EF4-FFF2-40B4-BE49-F238E27FC236}">
                <a16:creationId xmlns:a16="http://schemas.microsoft.com/office/drawing/2014/main" id="{E8FA106B-B9D2-4594-9A50-E72D95D7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62" y="2192475"/>
            <a:ext cx="3736751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8EF26E-FDB8-4B84-BF85-EAF472160CFC}"/>
              </a:ext>
            </a:extLst>
          </p:cNvPr>
          <p:cNvSpPr txBox="1"/>
          <p:nvPr/>
        </p:nvSpPr>
        <p:spPr>
          <a:xfrm>
            <a:off x="7525537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充电桩的部署</a:t>
            </a:r>
          </a:p>
        </p:txBody>
      </p:sp>
    </p:spTree>
    <p:extLst>
      <p:ext uri="{BB962C8B-B14F-4D97-AF65-F5344CB8AC3E}">
        <p14:creationId xmlns:p14="http://schemas.microsoft.com/office/powerpoint/2010/main" val="269470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742ADD5E-C86C-4471-B8BC-05901378F9C3}"/>
              </a:ext>
            </a:extLst>
          </p:cNvPr>
          <p:cNvGrpSpPr/>
          <p:nvPr/>
        </p:nvGrpSpPr>
        <p:grpSpPr>
          <a:xfrm>
            <a:off x="296526" y="1936991"/>
            <a:ext cx="1940377" cy="2474971"/>
            <a:chOff x="296526" y="1936991"/>
            <a:chExt cx="2320012" cy="2959199"/>
          </a:xfrm>
        </p:grpSpPr>
        <p:sp>
          <p:nvSpPr>
            <p:cNvPr id="51" name="矩形: 圆角 50" descr="https://timgsa.baidu.com/timg?image&amp;quality=80&amp;size=b9999_10000&amp;sec=1535905472189&amp;di=580ddaccbb538ecc48f034fc51a8b907&amp;imgtype=0&amp;src=http%3A%2F%2Ffile27.mafengwo.net%2FM00%2F50%2FE4%2FwKgB6lPFGFeAeUBpAAdOVnawYes70.jpeg">
              <a:extLst>
                <a:ext uri="{FF2B5EF4-FFF2-40B4-BE49-F238E27FC236}">
                  <a16:creationId xmlns:a16="http://schemas.microsoft.com/office/drawing/2014/main" id="{EA60996D-F74D-468A-9D38-FE4D66C59977}"/>
                </a:ext>
              </a:extLst>
            </p:cNvPr>
            <p:cNvSpPr/>
            <p:nvPr/>
          </p:nvSpPr>
          <p:spPr>
            <a:xfrm>
              <a:off x="296526" y="1936991"/>
              <a:ext cx="2320012" cy="2959199"/>
            </a:xfrm>
            <a:prstGeom prst="round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000" r="-4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A2515C0-CCC7-487F-83BA-76E5ABB4ED08}"/>
                </a:ext>
              </a:extLst>
            </p:cNvPr>
            <p:cNvSpPr/>
            <p:nvPr/>
          </p:nvSpPr>
          <p:spPr>
            <a:xfrm>
              <a:off x="544414" y="3939593"/>
              <a:ext cx="1125026" cy="956596"/>
            </a:xfrm>
            <a:custGeom>
              <a:avLst/>
              <a:gdLst>
                <a:gd name="connsiteX0" fmla="*/ 0 w 1125026"/>
                <a:gd name="connsiteY0" fmla="*/ 0 h 956596"/>
                <a:gd name="connsiteX1" fmla="*/ 1125026 w 1125026"/>
                <a:gd name="connsiteY1" fmla="*/ 0 h 956596"/>
                <a:gd name="connsiteX2" fmla="*/ 1125026 w 1125026"/>
                <a:gd name="connsiteY2" fmla="*/ 956596 h 956596"/>
                <a:gd name="connsiteX3" fmla="*/ 0 w 1125026"/>
                <a:gd name="connsiteY3" fmla="*/ 956596 h 956596"/>
                <a:gd name="connsiteX4" fmla="*/ 0 w 1125026"/>
                <a:gd name="connsiteY4" fmla="*/ 0 h 95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026" h="956596">
                  <a:moveTo>
                    <a:pt x="0" y="0"/>
                  </a:moveTo>
                  <a:lnTo>
                    <a:pt x="1125026" y="0"/>
                  </a:lnTo>
                  <a:lnTo>
                    <a:pt x="1125026" y="956596"/>
                  </a:lnTo>
                  <a:lnTo>
                    <a:pt x="0" y="95659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b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C4D1AC-307A-4D21-9862-903CE86694C7}"/>
              </a:ext>
            </a:extLst>
          </p:cNvPr>
          <p:cNvGrpSpPr/>
          <p:nvPr/>
        </p:nvGrpSpPr>
        <p:grpSpPr>
          <a:xfrm>
            <a:off x="7964557" y="2825849"/>
            <a:ext cx="3930917" cy="1511393"/>
            <a:chOff x="2769911" y="4011584"/>
            <a:chExt cx="6665310" cy="256273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B4C036E-1EE9-4B8C-9C30-35D2E96A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911" y="4011584"/>
              <a:ext cx="6347585" cy="2562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A2C54A-84C0-4894-9BF1-1B8D696926E7}"/>
                </a:ext>
              </a:extLst>
            </p:cNvPr>
            <p:cNvSpPr txBox="1"/>
            <p:nvPr/>
          </p:nvSpPr>
          <p:spPr>
            <a:xfrm>
              <a:off x="7950979" y="5326278"/>
              <a:ext cx="1484242" cy="41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BIG DATA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" name="KSO_Shape">
            <a:extLst>
              <a:ext uri="{FF2B5EF4-FFF2-40B4-BE49-F238E27FC236}">
                <a16:creationId xmlns:a16="http://schemas.microsoft.com/office/drawing/2014/main" id="{69954911-1667-4E37-9907-4CF2C003597A}"/>
              </a:ext>
            </a:extLst>
          </p:cNvPr>
          <p:cNvSpPr>
            <a:spLocks/>
          </p:cNvSpPr>
          <p:nvPr/>
        </p:nvSpPr>
        <p:spPr bwMode="auto">
          <a:xfrm>
            <a:off x="4678355" y="2716901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38F73CE-D2EA-4FB6-B930-0E00F2649B60}"/>
              </a:ext>
            </a:extLst>
          </p:cNvPr>
          <p:cNvCxnSpPr/>
          <p:nvPr/>
        </p:nvCxnSpPr>
        <p:spPr>
          <a:xfrm>
            <a:off x="1842052" y="3628126"/>
            <a:ext cx="2663687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31384BE-39E8-424E-8704-9E5968314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2"/>
          <a:stretch/>
        </p:blipFill>
        <p:spPr>
          <a:xfrm>
            <a:off x="4505738" y="232968"/>
            <a:ext cx="2252441" cy="193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8B5A726-C580-46B3-9085-947DE65F16A5}"/>
              </a:ext>
            </a:extLst>
          </p:cNvPr>
          <p:cNvCxnSpPr/>
          <p:nvPr/>
        </p:nvCxnSpPr>
        <p:spPr>
          <a:xfrm>
            <a:off x="5499654" y="1961322"/>
            <a:ext cx="0" cy="110499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3BE5DE-EA19-4A3F-9E53-6A456CE5160C}"/>
              </a:ext>
            </a:extLst>
          </p:cNvPr>
          <p:cNvGrpSpPr/>
          <p:nvPr/>
        </p:nvGrpSpPr>
        <p:grpSpPr>
          <a:xfrm>
            <a:off x="4310896" y="5174724"/>
            <a:ext cx="2298945" cy="1507635"/>
            <a:chOff x="4310896" y="5174724"/>
            <a:chExt cx="2298945" cy="15076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8312E5-6D49-4765-9414-71E32F89C3FD}"/>
                </a:ext>
              </a:extLst>
            </p:cNvPr>
            <p:cNvSpPr/>
            <p:nvPr/>
          </p:nvSpPr>
          <p:spPr>
            <a:xfrm rot="20006913">
              <a:off x="4712301" y="595022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ED6F7A9-FB49-4F9A-AA92-ED8A5220146E}"/>
                </a:ext>
              </a:extLst>
            </p:cNvPr>
            <p:cNvSpPr/>
            <p:nvPr/>
          </p:nvSpPr>
          <p:spPr>
            <a:xfrm rot="20006913">
              <a:off x="4845639" y="6216901"/>
              <a:ext cx="198783" cy="198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89AFA67-E403-462C-A3DE-C1524F11E17C}"/>
                </a:ext>
              </a:extLst>
            </p:cNvPr>
            <p:cNvSpPr/>
            <p:nvPr/>
          </p:nvSpPr>
          <p:spPr>
            <a:xfrm rot="20006913">
              <a:off x="4978975" y="648357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7EFF3C-6E39-4A2A-9354-E8AB039FFC7F}"/>
                </a:ext>
              </a:extLst>
            </p:cNvPr>
            <p:cNvSpPr txBox="1"/>
            <p:nvPr/>
          </p:nvSpPr>
          <p:spPr>
            <a:xfrm rot="20066826">
              <a:off x="4850296" y="5539409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民生调控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9182B2E-B30F-4D36-A977-0DF14B5E8E8A}"/>
                </a:ext>
              </a:extLst>
            </p:cNvPr>
            <p:cNvSpPr txBox="1"/>
            <p:nvPr/>
          </p:nvSpPr>
          <p:spPr>
            <a:xfrm rot="20066826">
              <a:off x="5002695" y="5824331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F66138-C24A-417F-A484-DE0BC87A737E}"/>
                </a:ext>
              </a:extLst>
            </p:cNvPr>
            <p:cNvSpPr txBox="1"/>
            <p:nvPr/>
          </p:nvSpPr>
          <p:spPr>
            <a:xfrm rot="20066826">
              <a:off x="5128591" y="6122504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市场监管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1DD2B3-42D6-41C4-8123-0E1BD18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52" y="5611185"/>
              <a:ext cx="1072898" cy="1069850"/>
            </a:xfrm>
            <a:prstGeom prst="rect">
              <a:avLst/>
            </a:prstGeom>
          </p:spPr>
        </p:pic>
        <p:sp>
          <p:nvSpPr>
            <p:cNvPr id="18" name="KSO_Shape">
              <a:extLst>
                <a:ext uri="{FF2B5EF4-FFF2-40B4-BE49-F238E27FC236}">
                  <a16:creationId xmlns:a16="http://schemas.microsoft.com/office/drawing/2014/main" id="{13F5232B-1F28-4BA7-8FDA-F31783B0CA23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740074" y="5924192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7A86EE2A-062A-4F78-B590-1216CEB5272F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879222" y="6195860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KSO_Shape">
              <a:extLst>
                <a:ext uri="{FF2B5EF4-FFF2-40B4-BE49-F238E27FC236}">
                  <a16:creationId xmlns:a16="http://schemas.microsoft.com/office/drawing/2014/main" id="{4D69A81C-E97D-47F8-9DCD-F6034A2F2E21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998490" y="6460903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43573E-DCD4-4D29-8634-69169A9D005B}"/>
                </a:ext>
              </a:extLst>
            </p:cNvPr>
            <p:cNvSpPr txBox="1"/>
            <p:nvPr/>
          </p:nvSpPr>
          <p:spPr>
            <a:xfrm rot="20134815">
              <a:off x="4310896" y="5174724"/>
              <a:ext cx="229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智能平台，监管有效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AB01FF-4C27-4BDA-B874-4D8615922803}"/>
              </a:ext>
            </a:extLst>
          </p:cNvPr>
          <p:cNvCxnSpPr/>
          <p:nvPr/>
        </p:nvCxnSpPr>
        <p:spPr>
          <a:xfrm>
            <a:off x="5493030" y="4489514"/>
            <a:ext cx="0" cy="65232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B6534FC-A5AD-426A-BEA2-7711EC1A09A5}"/>
              </a:ext>
            </a:extLst>
          </p:cNvPr>
          <p:cNvCxnSpPr/>
          <p:nvPr/>
        </p:nvCxnSpPr>
        <p:spPr>
          <a:xfrm>
            <a:off x="6685724" y="3628126"/>
            <a:ext cx="1278833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KSO_Shape">
            <a:extLst>
              <a:ext uri="{FF2B5EF4-FFF2-40B4-BE49-F238E27FC236}">
                <a16:creationId xmlns:a16="http://schemas.microsoft.com/office/drawing/2014/main" id="{9D849F82-321A-43B3-BEB8-C2F2D4A20147}"/>
              </a:ext>
            </a:extLst>
          </p:cNvPr>
          <p:cNvSpPr/>
          <p:nvPr/>
        </p:nvSpPr>
        <p:spPr>
          <a:xfrm rot="17833858" flipV="1">
            <a:off x="1738923" y="132587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4029007-6E4A-4BCA-BB39-2E1169C6AAA0}"/>
              </a:ext>
            </a:extLst>
          </p:cNvPr>
          <p:cNvSpPr/>
          <p:nvPr/>
        </p:nvSpPr>
        <p:spPr>
          <a:xfrm rot="1703039" flipV="1">
            <a:off x="7404492" y="121085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6AF7D602-A15E-4E67-A85D-454EBC92244C}"/>
              </a:ext>
            </a:extLst>
          </p:cNvPr>
          <p:cNvSpPr/>
          <p:nvPr/>
        </p:nvSpPr>
        <p:spPr>
          <a:xfrm rot="7483050" flipV="1">
            <a:off x="7048886" y="503913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DAC521FA-320B-4C00-975A-6F39666FEF64}"/>
              </a:ext>
            </a:extLst>
          </p:cNvPr>
          <p:cNvSpPr/>
          <p:nvPr/>
        </p:nvSpPr>
        <p:spPr>
          <a:xfrm rot="11348750" flipV="1">
            <a:off x="1867822" y="506248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8CA2F6-7C7A-4D69-9151-963724DABD49}"/>
              </a:ext>
            </a:extLst>
          </p:cNvPr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智慧城市的核心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FFC055-3C7A-4297-A8AF-33F87F740E8B}"/>
              </a:ext>
            </a:extLst>
          </p:cNvPr>
          <p:cNvSpPr txBox="1"/>
          <p:nvPr/>
        </p:nvSpPr>
        <p:spPr>
          <a:xfrm>
            <a:off x="3173895" y="3160800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BD33CF3-CFDE-42BC-B5FD-9770BC707FDC}"/>
              </a:ext>
            </a:extLst>
          </p:cNvPr>
          <p:cNvSpPr txBox="1"/>
          <p:nvPr/>
        </p:nvSpPr>
        <p:spPr>
          <a:xfrm>
            <a:off x="5582639" y="2203874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C7A4943-4203-4F20-94D8-6C168BC14DE2}"/>
              </a:ext>
            </a:extLst>
          </p:cNvPr>
          <p:cNvSpPr txBox="1"/>
          <p:nvPr/>
        </p:nvSpPr>
        <p:spPr>
          <a:xfrm>
            <a:off x="6727405" y="3723088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36334F-8643-4907-8FBA-D2ACBA6F147B}"/>
              </a:ext>
            </a:extLst>
          </p:cNvPr>
          <p:cNvSpPr txBox="1"/>
          <p:nvPr/>
        </p:nvSpPr>
        <p:spPr>
          <a:xfrm>
            <a:off x="4341132" y="4576959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</p:spTree>
    <p:extLst>
      <p:ext uri="{BB962C8B-B14F-4D97-AF65-F5344CB8AC3E}">
        <p14:creationId xmlns:p14="http://schemas.microsoft.com/office/powerpoint/2010/main" val="3146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6C6DBF-7D55-4816-8666-1595D09E35F4}"/>
              </a:ext>
            </a:extLst>
          </p:cNvPr>
          <p:cNvSpPr/>
          <p:nvPr/>
        </p:nvSpPr>
        <p:spPr>
          <a:xfrm>
            <a:off x="2226616" y="1502687"/>
            <a:ext cx="7738768" cy="3285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92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C24B32-D649-47FC-876F-E3D98557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平安智慧城的愿景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E8541-EB5D-4EF0-A810-D01B1A41DE57}"/>
              </a:ext>
            </a:extLst>
          </p:cNvPr>
          <p:cNvGrpSpPr/>
          <p:nvPr/>
        </p:nvGrpSpPr>
        <p:grpSpPr>
          <a:xfrm>
            <a:off x="1046330" y="5119350"/>
            <a:ext cx="1347632" cy="1346388"/>
            <a:chOff x="1513953" y="4845655"/>
            <a:chExt cx="1347632" cy="1346388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CEACEF9E-ED78-434A-AAA4-447F70572A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1029463C-623E-40D8-AE92-367164284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7271BF8D-F8EA-4D37-B4BF-893D8B7DCA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7B81B237-6E91-4830-AC8B-D364880CA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A9262568-3C61-415B-BE31-C58F2DC06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6F6CAF2-1B4B-41B0-A84C-3DFC91858A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607754C-9182-4001-9409-A46D19F91E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F8AEA0D5-FACD-4795-A28E-4BF3560D5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796FB510-6A1D-4C5E-8648-39DBF0DCDB4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14C7A760-F726-4242-A3A8-DE3504466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AC4A1A5B-BD0F-48BC-B5EF-C014D8D4BF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0ECDA2B-DDCF-47A8-8F0E-DA13EA88F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C22C26CF-F2E7-4FE9-9A56-ACC87725F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66B92470-2507-45C0-ACA2-87C2DD0643E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EDA750FC-7BF3-431D-BB02-901D5637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8C4943D3-7142-4951-98A4-20145EA0B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CE53D8-FBDB-44F1-AAD5-1A7CEF39E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46B41903-B5E0-45FA-99F9-99CE930BFE3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0B45B343-859C-4D7D-B0AB-3E18B8670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2D066CBF-8E5E-4497-ACCB-18572EBB1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A4DD5DBE-D027-4515-AE76-E9D99F2BB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5406" y="4845655"/>
              <a:ext cx="1156179" cy="1153693"/>
            </a:xfrm>
            <a:custGeom>
              <a:avLst/>
              <a:gdLst>
                <a:gd name="T0" fmla="*/ 44 w 507"/>
                <a:gd name="T1" fmla="*/ 18 h 506"/>
                <a:gd name="T2" fmla="*/ 44 w 507"/>
                <a:gd name="T3" fmla="*/ 18 h 506"/>
                <a:gd name="T4" fmla="*/ 0 w 507"/>
                <a:gd name="T5" fmla="*/ 0 h 506"/>
                <a:gd name="T6" fmla="*/ 19 w 507"/>
                <a:gd name="T7" fmla="*/ 44 h 506"/>
                <a:gd name="T8" fmla="*/ 19 w 507"/>
                <a:gd name="T9" fmla="*/ 44 h 506"/>
                <a:gd name="T10" fmla="*/ 483 w 507"/>
                <a:gd name="T11" fmla="*/ 506 h 506"/>
                <a:gd name="T12" fmla="*/ 507 w 507"/>
                <a:gd name="T13" fmla="*/ 482 h 506"/>
                <a:gd name="T14" fmla="*/ 44 w 507"/>
                <a:gd name="T15" fmla="*/ 1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Oval 70">
            <a:extLst>
              <a:ext uri="{FF2B5EF4-FFF2-40B4-BE49-F238E27FC236}">
                <a16:creationId xmlns:a16="http://schemas.microsoft.com/office/drawing/2014/main" id="{1504DC5F-B350-48AE-9A3B-1DD411CC3E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57233" y="1786131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1">
            <a:extLst>
              <a:ext uri="{FF2B5EF4-FFF2-40B4-BE49-F238E27FC236}">
                <a16:creationId xmlns:a16="http://schemas.microsoft.com/office/drawing/2014/main" id="{C091F8CE-BEB2-4FA6-9315-D409005B2A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51872" y="2080770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72">
            <a:extLst>
              <a:ext uri="{FF2B5EF4-FFF2-40B4-BE49-F238E27FC236}">
                <a16:creationId xmlns:a16="http://schemas.microsoft.com/office/drawing/2014/main" id="{0F69EE28-3331-493C-A2AE-95A3573B0B3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98414" y="2026069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73">
            <a:extLst>
              <a:ext uri="{FF2B5EF4-FFF2-40B4-BE49-F238E27FC236}">
                <a16:creationId xmlns:a16="http://schemas.microsoft.com/office/drawing/2014/main" id="{362BB729-0A83-4A25-BF35-407407593C6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68189" y="2299574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74">
            <a:extLst>
              <a:ext uri="{FF2B5EF4-FFF2-40B4-BE49-F238E27FC236}">
                <a16:creationId xmlns:a16="http://schemas.microsoft.com/office/drawing/2014/main" id="{D4ECDB6F-D0C4-4E97-B2DF-DD91416D610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36721" y="2575565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75">
            <a:extLst>
              <a:ext uri="{FF2B5EF4-FFF2-40B4-BE49-F238E27FC236}">
                <a16:creationId xmlns:a16="http://schemas.microsoft.com/office/drawing/2014/main" id="{7B7AF4D3-C617-4586-A118-3744FABBC45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106496" y="2849070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76">
            <a:extLst>
              <a:ext uri="{FF2B5EF4-FFF2-40B4-BE49-F238E27FC236}">
                <a16:creationId xmlns:a16="http://schemas.microsoft.com/office/drawing/2014/main" id="{E13753D1-4439-429C-88F5-BA472A5E2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5192" y="3081549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7">
            <a:extLst>
              <a:ext uri="{FF2B5EF4-FFF2-40B4-BE49-F238E27FC236}">
                <a16:creationId xmlns:a16="http://schemas.microsoft.com/office/drawing/2014/main" id="{3B2A999A-D595-412B-AF67-7B3B4D858B92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8">
            <a:extLst>
              <a:ext uri="{FF2B5EF4-FFF2-40B4-BE49-F238E27FC236}">
                <a16:creationId xmlns:a16="http://schemas.microsoft.com/office/drawing/2014/main" id="{025DFE36-9BBD-4E3C-A01E-5634B986668D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:a16="http://schemas.microsoft.com/office/drawing/2014/main" id="{FCBE1616-0C13-447A-A573-1FA155AF037B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5431DD93-C303-44B8-BCFB-C2CBAB0CCA83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1">
            <a:extLst>
              <a:ext uri="{FF2B5EF4-FFF2-40B4-BE49-F238E27FC236}">
                <a16:creationId xmlns:a16="http://schemas.microsoft.com/office/drawing/2014/main" id="{798A3C38-7546-4A50-8205-CB1166B4BE48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82">
            <a:extLst>
              <a:ext uri="{FF2B5EF4-FFF2-40B4-BE49-F238E27FC236}">
                <a16:creationId xmlns:a16="http://schemas.microsoft.com/office/drawing/2014/main" id="{698E8BC3-8B0B-4BD3-8A90-577C16A79E81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83">
            <a:extLst>
              <a:ext uri="{FF2B5EF4-FFF2-40B4-BE49-F238E27FC236}">
                <a16:creationId xmlns:a16="http://schemas.microsoft.com/office/drawing/2014/main" id="{757A19A7-B8E2-4290-AB59-A40C48BF8F20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4">
            <a:extLst>
              <a:ext uri="{FF2B5EF4-FFF2-40B4-BE49-F238E27FC236}">
                <a16:creationId xmlns:a16="http://schemas.microsoft.com/office/drawing/2014/main" id="{1C7D976D-1E3A-4C39-A280-C1B6581143B8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5">
            <a:extLst>
              <a:ext uri="{FF2B5EF4-FFF2-40B4-BE49-F238E27FC236}">
                <a16:creationId xmlns:a16="http://schemas.microsoft.com/office/drawing/2014/main" id="{667F5E58-2594-45BF-80B2-B24922508138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6">
            <a:extLst>
              <a:ext uri="{FF2B5EF4-FFF2-40B4-BE49-F238E27FC236}">
                <a16:creationId xmlns:a16="http://schemas.microsoft.com/office/drawing/2014/main" id="{D9AB8652-33E3-4638-9C6F-07B9A90E8F4F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7">
            <a:extLst>
              <a:ext uri="{FF2B5EF4-FFF2-40B4-BE49-F238E27FC236}">
                <a16:creationId xmlns:a16="http://schemas.microsoft.com/office/drawing/2014/main" id="{C7C9D2E5-DFE8-4842-A329-E661E8401EC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932F1F47-53D4-4002-8687-F34A0322D02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9">
            <a:extLst>
              <a:ext uri="{FF2B5EF4-FFF2-40B4-BE49-F238E27FC236}">
                <a16:creationId xmlns:a16="http://schemas.microsoft.com/office/drawing/2014/main" id="{2486C846-EAAC-4853-9122-E1229E1F364A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90">
            <a:extLst>
              <a:ext uri="{FF2B5EF4-FFF2-40B4-BE49-F238E27FC236}">
                <a16:creationId xmlns:a16="http://schemas.microsoft.com/office/drawing/2014/main" id="{CEF8CD51-A736-40F0-A9D2-6B9510D1573B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91">
            <a:extLst>
              <a:ext uri="{FF2B5EF4-FFF2-40B4-BE49-F238E27FC236}">
                <a16:creationId xmlns:a16="http://schemas.microsoft.com/office/drawing/2014/main" id="{3A506A6A-7C71-4DF6-9C0F-4F5A97F7618C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92">
            <a:extLst>
              <a:ext uri="{FF2B5EF4-FFF2-40B4-BE49-F238E27FC236}">
                <a16:creationId xmlns:a16="http://schemas.microsoft.com/office/drawing/2014/main" id="{1033B6F9-9A2B-443F-96EB-E6A01A6EFBC3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93">
            <a:extLst>
              <a:ext uri="{FF2B5EF4-FFF2-40B4-BE49-F238E27FC236}">
                <a16:creationId xmlns:a16="http://schemas.microsoft.com/office/drawing/2014/main" id="{CCF3709F-A88A-44ED-8FED-07CD4430117B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4">
            <a:extLst>
              <a:ext uri="{FF2B5EF4-FFF2-40B4-BE49-F238E27FC236}">
                <a16:creationId xmlns:a16="http://schemas.microsoft.com/office/drawing/2014/main" id="{C58C4F61-26DE-4CD9-9A7E-C6E5CC3FE16C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5">
            <a:extLst>
              <a:ext uri="{FF2B5EF4-FFF2-40B4-BE49-F238E27FC236}">
                <a16:creationId xmlns:a16="http://schemas.microsoft.com/office/drawing/2014/main" id="{99971B3E-0602-4F4D-999A-E0D71A8E17FF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6">
            <a:extLst>
              <a:ext uri="{FF2B5EF4-FFF2-40B4-BE49-F238E27FC236}">
                <a16:creationId xmlns:a16="http://schemas.microsoft.com/office/drawing/2014/main" id="{9049B979-FEA0-4AD6-BA40-A3B0A3020C13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2D061899-7B6D-4C42-A9F6-2FB7986B1D45}"/>
              </a:ext>
            </a:extLst>
          </p:cNvPr>
          <p:cNvSpPr>
            <a:spLocks/>
          </p:cNvSpPr>
          <p:nvPr/>
        </p:nvSpPr>
        <p:spPr bwMode="auto">
          <a:xfrm flipH="1">
            <a:off x="2404087" y="3182248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56B58523-5D91-454A-A3D1-F507C89025C3}"/>
              </a:ext>
            </a:extLst>
          </p:cNvPr>
          <p:cNvSpPr>
            <a:spLocks/>
          </p:cNvSpPr>
          <p:nvPr/>
        </p:nvSpPr>
        <p:spPr bwMode="auto">
          <a:xfrm flipH="1">
            <a:off x="4470291" y="4207891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106">
            <a:extLst>
              <a:ext uri="{FF2B5EF4-FFF2-40B4-BE49-F238E27FC236}">
                <a16:creationId xmlns:a16="http://schemas.microsoft.com/office/drawing/2014/main" id="{C9EFF7C9-DC2A-4973-AD6B-62B2698C7292}"/>
              </a:ext>
            </a:extLst>
          </p:cNvPr>
          <p:cNvSpPr>
            <a:spLocks/>
          </p:cNvSpPr>
          <p:nvPr/>
        </p:nvSpPr>
        <p:spPr bwMode="auto">
          <a:xfrm flipH="1">
            <a:off x="3467025" y="3204626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AC0555B-DE67-4B2D-8DA8-509F36855008}"/>
              </a:ext>
            </a:extLst>
          </p:cNvPr>
          <p:cNvGrpSpPr/>
          <p:nvPr/>
        </p:nvGrpSpPr>
        <p:grpSpPr>
          <a:xfrm>
            <a:off x="906648" y="3513562"/>
            <a:ext cx="1347632" cy="1343903"/>
            <a:chOff x="225994" y="4008979"/>
            <a:chExt cx="1347632" cy="134390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218A38-F95D-4587-892B-2100715987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68C5CDA-E784-48FE-A952-606DDEE5D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448E9C-2109-44CE-B7AC-DCDD2522C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D2148A4-4A70-45F6-8BF0-63007A0730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46F3F61-3F9D-4DBF-B544-D0B0EDA71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4B2742F-4140-47A2-9591-F99645681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0A43AD-0625-4C7D-A8C0-FB79C576F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447" y="4008979"/>
              <a:ext cx="1156179" cy="1152450"/>
            </a:xfrm>
            <a:custGeom>
              <a:avLst/>
              <a:gdLst>
                <a:gd name="T0" fmla="*/ 43 w 507"/>
                <a:gd name="T1" fmla="*/ 17 h 505"/>
                <a:gd name="T2" fmla="*/ 43 w 507"/>
                <a:gd name="T3" fmla="*/ 17 h 505"/>
                <a:gd name="T4" fmla="*/ 0 w 507"/>
                <a:gd name="T5" fmla="*/ 0 h 505"/>
                <a:gd name="T6" fmla="*/ 19 w 507"/>
                <a:gd name="T7" fmla="*/ 43 h 505"/>
                <a:gd name="T8" fmla="*/ 19 w 507"/>
                <a:gd name="T9" fmla="*/ 43 h 505"/>
                <a:gd name="T10" fmla="*/ 483 w 507"/>
                <a:gd name="T11" fmla="*/ 505 h 505"/>
                <a:gd name="T12" fmla="*/ 507 w 507"/>
                <a:gd name="T13" fmla="*/ 482 h 505"/>
                <a:gd name="T14" fmla="*/ 43 w 507"/>
                <a:gd name="T15" fmla="*/ 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B82998-0B91-447C-AAA3-209FFC859E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A4D44E7-475A-440D-9C4D-35C3777AB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0AFE7F8-BFC8-4FA4-B8AB-2495D43CA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78D02B-8FC2-4082-AFC6-02737684D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E8ED455-7F6A-4887-86A6-D8621754B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FEBA6B-BD11-4B19-A9BA-63DA4C278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EE4008C-DB7E-44B8-8A61-DD25C7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2D468EF-A1B0-4542-9781-0E828530D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DCE1718-C1E7-40A1-84A0-010BA3545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45A74D6-657E-4531-B8FC-2E5AC09EB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8FBE292A-8A32-4622-980C-2BADE70D3B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3CBEBA2D-28D6-432A-A0B0-2667279496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EAADD60D-0CAC-4976-AA69-ADE453D17F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1506FD9D-CB57-4D55-80B1-3E3D79FE5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F2C8E47-F81A-433D-AA48-F073DD5ED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AFA910E-FFCB-4EAB-98ED-121F796695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C30354D-E849-40E9-921A-CFA0117758DA}"/>
              </a:ext>
            </a:extLst>
          </p:cNvPr>
          <p:cNvGrpSpPr/>
          <p:nvPr/>
        </p:nvGrpSpPr>
        <p:grpSpPr>
          <a:xfrm>
            <a:off x="6357167" y="1589827"/>
            <a:ext cx="5066207" cy="4479607"/>
            <a:chOff x="752411" y="1702390"/>
            <a:chExt cx="5066207" cy="447960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D8C4910-1E2B-4E9C-B124-CC6F68033787}"/>
                </a:ext>
              </a:extLst>
            </p:cNvPr>
            <p:cNvGrpSpPr/>
            <p:nvPr/>
          </p:nvGrpSpPr>
          <p:grpSpPr>
            <a:xfrm>
              <a:off x="778171" y="1702390"/>
              <a:ext cx="4971802" cy="782074"/>
              <a:chOff x="752412" y="2392349"/>
              <a:chExt cx="4971802" cy="78207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00D6E2A-61A2-4D4B-BEAE-44C7DF232457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27" name="Flowchart: Off-page Connector 108">
                  <a:extLst>
                    <a:ext uri="{FF2B5EF4-FFF2-40B4-BE49-F238E27FC236}">
                      <a16:creationId xmlns:a16="http://schemas.microsoft.com/office/drawing/2014/main" id="{ADDEA185-FA6D-4339-B1D8-266A9BA65A04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Oval 111">
                  <a:extLst>
                    <a:ext uri="{FF2B5EF4-FFF2-40B4-BE49-F238E27FC236}">
                      <a16:creationId xmlns:a16="http://schemas.microsoft.com/office/drawing/2014/main" id="{F92B2AF4-5B92-49F6-91E8-D6BDA7ABD7B6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6" name="Rectangle 1436">
                <a:extLst>
                  <a:ext uri="{FF2B5EF4-FFF2-40B4-BE49-F238E27FC236}">
                    <a16:creationId xmlns:a16="http://schemas.microsoft.com/office/drawing/2014/main" id="{940894E0-9687-440B-9D66-3684B7C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392349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服务国家：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参与智慧城市平台建设，帮助政府提升政务管理和民生服务能力 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0E121906-71CD-4E9F-8E4A-0CCDE698896A}"/>
                </a:ext>
              </a:extLst>
            </p:cNvPr>
            <p:cNvGrpSpPr/>
            <p:nvPr/>
          </p:nvGrpSpPr>
          <p:grpSpPr>
            <a:xfrm>
              <a:off x="752411" y="3333972"/>
              <a:ext cx="4938465" cy="782074"/>
              <a:chOff x="752411" y="3403455"/>
              <a:chExt cx="4938465" cy="78207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0EE73942-FF49-456F-B43F-7D4434B4712E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23" name="Flowchart: Off-page Connector 109">
                  <a:extLst>
                    <a:ext uri="{FF2B5EF4-FFF2-40B4-BE49-F238E27FC236}">
                      <a16:creationId xmlns:a16="http://schemas.microsoft.com/office/drawing/2014/main" id="{4E4CD2F1-D265-46B9-BC6E-7C6C78D04BEF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4F7BAD9E-FBDF-43AA-B9A2-C2D35E2A2F8D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Rectangle 1436">
                <a:extLst>
                  <a:ext uri="{FF2B5EF4-FFF2-40B4-BE49-F238E27FC236}">
                    <a16:creationId xmlns:a16="http://schemas.microsoft.com/office/drawing/2014/main" id="{D27281A9-5106-41BA-9542-49F88630A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319" y="3403455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服务实体：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服务企业和实体经济，提升全要素生产率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D80402-1959-4F95-8A62-5C71406A9EE3}"/>
                </a:ext>
              </a:extLst>
            </p:cNvPr>
            <p:cNvGrpSpPr/>
            <p:nvPr/>
          </p:nvGrpSpPr>
          <p:grpSpPr>
            <a:xfrm>
              <a:off x="800088" y="4984425"/>
              <a:ext cx="5018530" cy="1197572"/>
              <a:chOff x="745973" y="4413750"/>
              <a:chExt cx="5018530" cy="119757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9E551B2A-0D82-432C-B061-076EC21D6706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9" name="Flowchart: Off-page Connector 110">
                  <a:extLst>
                    <a:ext uri="{FF2B5EF4-FFF2-40B4-BE49-F238E27FC236}">
                      <a16:creationId xmlns:a16="http://schemas.microsoft.com/office/drawing/2014/main" id="{BDC2A138-83E2-4FDF-A032-506F00060597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Oval 113">
                  <a:extLst>
                    <a:ext uri="{FF2B5EF4-FFF2-40B4-BE49-F238E27FC236}">
                      <a16:creationId xmlns:a16="http://schemas.microsoft.com/office/drawing/2014/main" id="{966C55FF-CD10-4E2E-8C1E-18B385A1B16C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18" name="Rectangle 1436">
                <a:extLst>
                  <a:ext uri="{FF2B5EF4-FFF2-40B4-BE49-F238E27FC236}">
                    <a16:creationId xmlns:a16="http://schemas.microsoft.com/office/drawing/2014/main" id="{17EFF963-92BA-4BEA-BD09-3AB328CAC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13750"/>
                <a:ext cx="4239943" cy="1197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服务大众：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落足“医、学、住、行、 生、老、病、养”民生领域，支持民生改善，促进主业发展 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30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5E5F23-2D75-40EE-ABE3-DF828DAE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整体战略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44F850F-6231-4FD9-9947-60B97C716DC9}"/>
              </a:ext>
            </a:extLst>
          </p:cNvPr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A7E34D-D022-49B0-8E14-A4AD72874F8D}"/>
              </a:ext>
            </a:extLst>
          </p:cNvPr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C86B42C-F2F4-41A4-8BD4-D2EE997C6A59}"/>
              </a:ext>
            </a:extLst>
          </p:cNvPr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8B2CF7C-F955-4F2B-852E-E727246148A2}"/>
              </a:ext>
            </a:extLst>
          </p:cNvPr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320D3-138B-4E0F-A4A6-137884E7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2E4522-87E9-474A-B421-67C06205F46E}"/>
              </a:ext>
            </a:extLst>
          </p:cNvPr>
          <p:cNvSpPr/>
          <p:nvPr/>
        </p:nvSpPr>
        <p:spPr>
          <a:xfrm>
            <a:off x="5614594" y="2506088"/>
            <a:ext cx="5775940" cy="1471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扎实服务实体经济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为金融改革提供强有力的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85CDA-B206-49A9-9384-DD5F3039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0" y="1571625"/>
            <a:ext cx="47625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157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人才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2400" dirty="0"/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资金</a:t>
            </a:r>
            <a:endParaRPr lang="zh-CN" altLang="en-US" sz="2400" dirty="0"/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sz="2400" dirty="0"/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在中国金融机构中位列第一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研发投入超百亿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年将累计超千亿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金融、医疗、汽 车、房产及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66920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05A4FD1-6A0A-4B78-9F2F-2BC0E36D9DBC}"/>
              </a:ext>
            </a:extLst>
          </p:cNvPr>
          <p:cNvSpPr/>
          <p:nvPr/>
        </p:nvSpPr>
        <p:spPr>
          <a:xfrm>
            <a:off x="2164075" y="3621600"/>
            <a:ext cx="469901" cy="20580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28">
            <a:extLst>
              <a:ext uri="{FF2B5EF4-FFF2-40B4-BE49-F238E27FC236}">
                <a16:creationId xmlns:a16="http://schemas.microsoft.com/office/drawing/2014/main" id="{D6C4AEFD-8E5D-462B-BAA8-FC98224DDB65}"/>
              </a:ext>
            </a:extLst>
          </p:cNvPr>
          <p:cNvSpPr/>
          <p:nvPr/>
        </p:nvSpPr>
        <p:spPr>
          <a:xfrm rot="16200000">
            <a:off x="1686881" y="2660547"/>
            <a:ext cx="1424288" cy="469900"/>
          </a:xfrm>
          <a:prstGeom prst="homePlat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05CFB6-F71D-4944-B0CB-26F97248A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针对性、定制化、深入化开发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00B8B-E8C3-4F3F-992D-3DD802BEE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交钥匙给业主方</a:t>
            </a:r>
          </a:p>
        </p:txBody>
      </p:sp>
    </p:spTree>
    <p:extLst>
      <p:ext uri="{BB962C8B-B14F-4D97-AF65-F5344CB8AC3E}">
        <p14:creationId xmlns:p14="http://schemas.microsoft.com/office/powerpoint/2010/main" val="16737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1206</Words>
  <Application>Microsoft Office PowerPoint</Application>
  <PresentationFormat>宽屏</PresentationFormat>
  <Paragraphs>346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Lato</vt:lpstr>
      <vt:lpstr>Microsoft JhengHei</vt:lpstr>
      <vt:lpstr>DengXian</vt:lpstr>
      <vt:lpstr>DengXian</vt:lpstr>
      <vt:lpstr>DengXian Light</vt:lpstr>
      <vt:lpstr>华文楷体</vt:lpstr>
      <vt:lpstr>宋体</vt:lpstr>
      <vt:lpstr>微软雅黑</vt:lpstr>
      <vt:lpstr>Arial</vt:lpstr>
      <vt:lpstr>Calibri</vt:lpstr>
      <vt:lpstr>Segoe UI Black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841</cp:revision>
  <dcterms:created xsi:type="dcterms:W3CDTF">2018-04-11T10:48:00Z</dcterms:created>
  <dcterms:modified xsi:type="dcterms:W3CDTF">2018-09-14T07:12:39Z</dcterms:modified>
</cp:coreProperties>
</file>